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7" r:id="rId14"/>
    <p:sldId id="268" r:id="rId15"/>
    <p:sldId id="269" r:id="rId16"/>
    <p:sldId id="270" r:id="rId17"/>
    <p:sldId id="275" r:id="rId18"/>
    <p:sldId id="271" r:id="rId19"/>
    <p:sldId id="272" r:id="rId20"/>
    <p:sldId id="273" r:id="rId21"/>
    <p:sldId id="276" r:id="rId22"/>
    <p:sldId id="274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7" r:id="rId43"/>
    <p:sldId id="296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07" autoAdjust="0"/>
  </p:normalViewPr>
  <p:slideViewPr>
    <p:cSldViewPr>
      <p:cViewPr>
        <p:scale>
          <a:sx n="60" d="100"/>
          <a:sy n="60" d="100"/>
        </p:scale>
        <p:origin x="-702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B610-755D-4107-B11A-13CE41C5474F}" type="datetimeFigureOut">
              <a:rPr lang="el-GR" smtClean="0"/>
              <a:t>24/9/2017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14BA9-DFBA-47D4-B098-E59E05D632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1850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B610-755D-4107-B11A-13CE41C5474F}" type="datetimeFigureOut">
              <a:rPr lang="el-GR" smtClean="0"/>
              <a:t>24/9/2017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14BA9-DFBA-47D4-B098-E59E05D632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6257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B610-755D-4107-B11A-13CE41C5474F}" type="datetimeFigureOut">
              <a:rPr lang="el-GR" smtClean="0"/>
              <a:t>24/9/2017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14BA9-DFBA-47D4-B098-E59E05D632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1549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28" name="Θέση ημερομηνίας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B610-755D-4107-B11A-13CE41C5474F}" type="datetimeFigureOut">
              <a:rPr lang="el-GR" smtClean="0"/>
              <a:t>24/9/2017</a:t>
            </a:fld>
            <a:endParaRPr lang="el-GR"/>
          </a:p>
        </p:txBody>
      </p:sp>
      <p:sp>
        <p:nvSpPr>
          <p:cNvPr id="17" name="Θέση υποσέλιδου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9" name="Θέση αριθμού διαφάνειας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14BA9-DFBA-47D4-B098-E59E05D6320B}" type="slidenum">
              <a:rPr lang="el-GR" smtClean="0"/>
              <a:t>‹#›</a:t>
            </a:fld>
            <a:endParaRPr lang="el-GR"/>
          </a:p>
        </p:txBody>
      </p:sp>
      <p:sp>
        <p:nvSpPr>
          <p:cNvPr id="9" name="Υπότιτλο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Στυλ κύριου υπότιτλου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B610-755D-4107-B11A-13CE41C5474F}" type="datetimeFigureOut">
              <a:rPr lang="el-GR" smtClean="0"/>
              <a:t>24/9/2017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14BA9-DFBA-47D4-B098-E59E05D6320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B610-755D-4107-B11A-13CE41C5474F}" type="datetimeFigureOut">
              <a:rPr lang="el-GR" smtClean="0"/>
              <a:t>24/9/2017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4B14BA9-DFBA-47D4-B098-E59E05D6320B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B610-755D-4107-B11A-13CE41C5474F}" type="datetimeFigureOut">
              <a:rPr lang="el-GR" smtClean="0"/>
              <a:t>24/9/2017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14BA9-DFBA-47D4-B098-E59E05D6320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B610-755D-4107-B11A-13CE41C5474F}" type="datetimeFigureOut">
              <a:rPr lang="el-GR" smtClean="0"/>
              <a:t>24/9/2017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14BA9-DFBA-47D4-B098-E59E05D6320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B610-755D-4107-B11A-13CE41C5474F}" type="datetimeFigureOut">
              <a:rPr lang="el-GR" smtClean="0"/>
              <a:t>24/9/2017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14BA9-DFBA-47D4-B098-E59E05D6320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B610-755D-4107-B11A-13CE41C5474F}" type="datetimeFigureOut">
              <a:rPr lang="el-GR" smtClean="0"/>
              <a:t>24/9/2017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14BA9-DFBA-47D4-B098-E59E05D6320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B610-755D-4107-B11A-13CE41C5474F}" type="datetimeFigureOut">
              <a:rPr lang="el-GR" smtClean="0"/>
              <a:t>24/9/2017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14BA9-DFBA-47D4-B098-E59E05D6320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B610-755D-4107-B11A-13CE41C5474F}" type="datetimeFigureOut">
              <a:rPr lang="el-GR" smtClean="0"/>
              <a:t>24/9/2017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14BA9-DFBA-47D4-B098-E59E05D632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6694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l-G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Κάντε κλικ στο εικονίδιο για να προσθέσετε μια εικόνα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B610-755D-4107-B11A-13CE41C5474F}" type="datetimeFigureOut">
              <a:rPr lang="el-GR" smtClean="0"/>
              <a:t>24/9/2017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14BA9-DFBA-47D4-B098-E59E05D6320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B610-755D-4107-B11A-13CE41C5474F}" type="datetimeFigureOut">
              <a:rPr lang="el-GR" smtClean="0"/>
              <a:t>24/9/2017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14BA9-DFBA-47D4-B098-E59E05D6320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B610-755D-4107-B11A-13CE41C5474F}" type="datetimeFigureOut">
              <a:rPr lang="el-GR" smtClean="0"/>
              <a:t>24/9/2017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14BA9-DFBA-47D4-B098-E59E05D6320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B610-755D-4107-B11A-13CE41C5474F}" type="datetimeFigureOut">
              <a:rPr lang="el-GR" smtClean="0"/>
              <a:t>24/9/2017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14BA9-DFBA-47D4-B098-E59E05D632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987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B610-755D-4107-B11A-13CE41C5474F}" type="datetimeFigureOut">
              <a:rPr lang="el-GR" smtClean="0"/>
              <a:t>24/9/2017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14BA9-DFBA-47D4-B098-E59E05D632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4924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B610-755D-4107-B11A-13CE41C5474F}" type="datetimeFigureOut">
              <a:rPr lang="el-GR" smtClean="0"/>
              <a:t>24/9/2017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14BA9-DFBA-47D4-B098-E59E05D632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0378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B610-755D-4107-B11A-13CE41C5474F}" type="datetimeFigureOut">
              <a:rPr lang="el-GR" smtClean="0"/>
              <a:t>24/9/2017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14BA9-DFBA-47D4-B098-E59E05D632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0256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B610-755D-4107-B11A-13CE41C5474F}" type="datetimeFigureOut">
              <a:rPr lang="el-GR" smtClean="0"/>
              <a:t>24/9/2017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14BA9-DFBA-47D4-B098-E59E05D632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2383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B610-755D-4107-B11A-13CE41C5474F}" type="datetimeFigureOut">
              <a:rPr lang="el-GR" smtClean="0"/>
              <a:t>24/9/2017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14BA9-DFBA-47D4-B098-E59E05D632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1460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B610-755D-4107-B11A-13CE41C5474F}" type="datetimeFigureOut">
              <a:rPr lang="el-GR" smtClean="0"/>
              <a:t>24/9/2017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14BA9-DFBA-47D4-B098-E59E05D632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092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CB610-755D-4107-B11A-13CE41C5474F}" type="datetimeFigureOut">
              <a:rPr lang="el-GR" smtClean="0"/>
              <a:t>24/9/2017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14BA9-DFBA-47D4-B098-E59E05D632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268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Θέση τίτλου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13" name="Θέση κειμένου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Θέση ημερομηνίας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2CCB610-755D-4107-B11A-13CE41C5474F}" type="datetimeFigureOut">
              <a:rPr lang="el-GR" smtClean="0"/>
              <a:t>24/9/2017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Θέση αριθμού διαφάνειας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4B14BA9-DFBA-47D4-B098-E59E05D6320B}" type="slidenum">
              <a:rPr lang="el-GR" smtClean="0"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7" Type="http://schemas.openxmlformats.org/officeDocument/2006/relationships/image" Target="../media/image101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emf"/><Relationship Id="rId4" Type="http://schemas.openxmlformats.org/officeDocument/2006/relationships/image" Target="../media/image10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294908"/>
            <a:ext cx="76328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i="1" dirty="0" smtClean="0">
                <a:latin typeface="Arial" panose="020B0604020202020204" pitchFamily="34" charset="0"/>
              </a:rPr>
              <a:t>Ετήσιο μετεκπαιδευτικό σεμινάριο </a:t>
            </a:r>
          </a:p>
          <a:p>
            <a:pPr algn="ctr"/>
            <a:r>
              <a:rPr lang="el-GR" sz="2800" b="1" i="1" dirty="0" smtClean="0">
                <a:latin typeface="Arial" panose="020B0604020202020204" pitchFamily="34" charset="0"/>
              </a:rPr>
              <a:t>Υγρών, Ηλεκτρολυτών &amp; </a:t>
            </a:r>
            <a:r>
              <a:rPr lang="el-GR" sz="2800" b="1" i="1" dirty="0" err="1" smtClean="0">
                <a:latin typeface="Arial" panose="020B0604020202020204" pitchFamily="34" charset="0"/>
              </a:rPr>
              <a:t>Οξεοβασικής</a:t>
            </a:r>
            <a:r>
              <a:rPr lang="el-GR" sz="2800" b="1" i="1" dirty="0" smtClean="0">
                <a:latin typeface="Arial" panose="020B0604020202020204" pitchFamily="34" charset="0"/>
              </a:rPr>
              <a:t> Ισορροπίας</a:t>
            </a:r>
            <a:endParaRPr lang="el-GR" sz="2800" b="1" i="1" dirty="0">
              <a:latin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7" t="8417" r="32610" b="332"/>
          <a:stretch/>
        </p:blipFill>
        <p:spPr bwMode="auto">
          <a:xfrm>
            <a:off x="251520" y="125371"/>
            <a:ext cx="1637089" cy="15388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endPos="0" dir="5400000" sy="-100000" algn="bl" rotWithShape="0"/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2348880"/>
            <a:ext cx="7272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Επιπτώσεις της οξέωσης στους μύες, τα νεύρα και το έντερο</a:t>
            </a:r>
            <a:endParaRPr lang="el-GR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35996" y="5533550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i="1" dirty="0" smtClean="0"/>
              <a:t>Χρήστος </a:t>
            </a:r>
            <a:r>
              <a:rPr lang="el-GR" sz="2400" i="1" dirty="0" err="1" smtClean="0"/>
              <a:t>Πλέρος</a:t>
            </a:r>
            <a:endParaRPr lang="el-GR" sz="2400" i="1" dirty="0" smtClean="0"/>
          </a:p>
          <a:p>
            <a:pPr algn="ctr"/>
            <a:r>
              <a:rPr lang="el-GR" sz="2400" i="1" dirty="0" smtClean="0"/>
              <a:t>Νεφρολόγος </a:t>
            </a:r>
          </a:p>
          <a:p>
            <a:pPr algn="ctr"/>
            <a:r>
              <a:rPr lang="el-GR" sz="2400" i="1" dirty="0" smtClean="0"/>
              <a:t>Γενικό Νοσοκομείο Χανίων</a:t>
            </a:r>
            <a:endParaRPr lang="el-GR" sz="2400" i="1" dirty="0"/>
          </a:p>
        </p:txBody>
      </p:sp>
    </p:spTree>
    <p:extLst>
      <p:ext uri="{BB962C8B-B14F-4D97-AF65-F5344CB8AC3E}">
        <p14:creationId xmlns:p14="http://schemas.microsoft.com/office/powerpoint/2010/main" val="56760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30"/>
          <a:stretch/>
        </p:blipFill>
        <p:spPr bwMode="auto">
          <a:xfrm>
            <a:off x="539552" y="87938"/>
            <a:ext cx="8280920" cy="636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9952" y="6433591"/>
            <a:ext cx="4644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smtClean="0"/>
              <a:t>Evans </a:t>
            </a:r>
            <a:r>
              <a:rPr lang="en-US" sz="1400" b="1" i="1" dirty="0"/>
              <a:t>et </a:t>
            </a:r>
            <a:r>
              <a:rPr lang="en-US" sz="1400" b="1" i="1" dirty="0" smtClean="0"/>
              <a:t>al, </a:t>
            </a:r>
            <a:r>
              <a:rPr lang="en-US" sz="1400" b="1" i="1" dirty="0"/>
              <a:t>J Am </a:t>
            </a:r>
            <a:r>
              <a:rPr lang="en-US" sz="1400" b="1" i="1" dirty="0" err="1"/>
              <a:t>Soc</a:t>
            </a:r>
            <a:r>
              <a:rPr lang="en-US" sz="1400" b="1" i="1" dirty="0"/>
              <a:t> </a:t>
            </a:r>
            <a:r>
              <a:rPr lang="en-US" sz="1400" b="1" i="1" dirty="0" err="1" smtClean="0"/>
              <a:t>Nephrol</a:t>
            </a:r>
            <a:r>
              <a:rPr lang="en-US" sz="1400" b="1" i="1" dirty="0" smtClean="0"/>
              <a:t> 2007 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51858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 r="4288"/>
          <a:stretch/>
        </p:blipFill>
        <p:spPr bwMode="auto">
          <a:xfrm>
            <a:off x="-12367" y="332656"/>
            <a:ext cx="9156367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Έλλειψη 1"/>
          <p:cNvSpPr/>
          <p:nvPr/>
        </p:nvSpPr>
        <p:spPr>
          <a:xfrm>
            <a:off x="3923928" y="2636912"/>
            <a:ext cx="1080120" cy="6480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Έλλειψη 2"/>
          <p:cNvSpPr/>
          <p:nvPr/>
        </p:nvSpPr>
        <p:spPr>
          <a:xfrm>
            <a:off x="7740352" y="2636912"/>
            <a:ext cx="1152128" cy="6480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4355976" y="6361583"/>
            <a:ext cx="4644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smtClean="0"/>
              <a:t>Evans </a:t>
            </a:r>
            <a:r>
              <a:rPr lang="en-US" sz="1400" b="1" i="1" dirty="0"/>
              <a:t>et </a:t>
            </a:r>
            <a:r>
              <a:rPr lang="en-US" sz="1400" b="1" i="1" dirty="0" smtClean="0"/>
              <a:t>al, </a:t>
            </a:r>
            <a:r>
              <a:rPr lang="en-US" sz="1400" b="1" i="1" dirty="0"/>
              <a:t>J Am </a:t>
            </a:r>
            <a:r>
              <a:rPr lang="en-US" sz="1400" b="1" i="1" dirty="0" err="1"/>
              <a:t>Soc</a:t>
            </a:r>
            <a:r>
              <a:rPr lang="en-US" sz="1400" b="1" i="1" dirty="0"/>
              <a:t> </a:t>
            </a:r>
            <a:r>
              <a:rPr lang="en-US" sz="1400" b="1" i="1" dirty="0" err="1" smtClean="0"/>
              <a:t>Nephrol</a:t>
            </a:r>
            <a:r>
              <a:rPr lang="en-US" sz="1400" b="1" i="1" dirty="0" smtClean="0"/>
              <a:t> 2007 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196223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4" r="10841"/>
          <a:stretch/>
        </p:blipFill>
        <p:spPr bwMode="auto">
          <a:xfrm>
            <a:off x="827584" y="119053"/>
            <a:ext cx="7632847" cy="62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Κεραυνός 1"/>
          <p:cNvSpPr/>
          <p:nvPr/>
        </p:nvSpPr>
        <p:spPr>
          <a:xfrm>
            <a:off x="7777398" y="188640"/>
            <a:ext cx="720079" cy="792088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4139952" y="6453336"/>
            <a:ext cx="4644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/>
              <a:t>Evans </a:t>
            </a:r>
            <a:r>
              <a:rPr lang="en-US" sz="1400" b="1" i="1" dirty="0" smtClean="0"/>
              <a:t>et al, </a:t>
            </a:r>
            <a:r>
              <a:rPr lang="en-US" sz="1400" b="1" i="1" dirty="0"/>
              <a:t>J Am </a:t>
            </a:r>
            <a:r>
              <a:rPr lang="en-US" sz="1400" b="1" i="1" dirty="0" err="1"/>
              <a:t>Soc</a:t>
            </a:r>
            <a:r>
              <a:rPr lang="en-US" sz="1400" b="1" i="1" dirty="0"/>
              <a:t> </a:t>
            </a:r>
            <a:r>
              <a:rPr lang="en-US" sz="1400" b="1" i="1" dirty="0" err="1" smtClean="0"/>
              <a:t>Nephrol</a:t>
            </a:r>
            <a:r>
              <a:rPr lang="en-US" sz="1400" b="1" i="1" dirty="0" smtClean="0"/>
              <a:t> 2008 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16011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0" r="4093"/>
          <a:stretch/>
        </p:blipFill>
        <p:spPr bwMode="auto">
          <a:xfrm>
            <a:off x="971600" y="260647"/>
            <a:ext cx="7416824" cy="593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Έλλειψη 1"/>
          <p:cNvSpPr/>
          <p:nvPr/>
        </p:nvSpPr>
        <p:spPr>
          <a:xfrm>
            <a:off x="971600" y="5229200"/>
            <a:ext cx="100811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4355976" y="6433591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 smtClean="0"/>
              <a:t>Sood</a:t>
            </a:r>
            <a:r>
              <a:rPr lang="en-US" sz="1400" b="1" i="1" dirty="0" smtClean="0"/>
              <a:t> et al, </a:t>
            </a:r>
            <a:r>
              <a:rPr lang="en-US" sz="1400" b="1" i="1" dirty="0"/>
              <a:t>Am J </a:t>
            </a:r>
            <a:r>
              <a:rPr lang="en-US" sz="1400" b="1" i="1" dirty="0" err="1"/>
              <a:t>Nephrol</a:t>
            </a:r>
            <a:r>
              <a:rPr lang="en-US" sz="1400" b="1" i="1" dirty="0"/>
              <a:t> 2014 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13036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9" r="6861"/>
          <a:stretch/>
        </p:blipFill>
        <p:spPr bwMode="auto">
          <a:xfrm>
            <a:off x="611560" y="54849"/>
            <a:ext cx="7956384" cy="647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5976" y="6444044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 smtClean="0"/>
              <a:t>Sood</a:t>
            </a:r>
            <a:r>
              <a:rPr lang="en-US" sz="1400" b="1" i="1" dirty="0" smtClean="0"/>
              <a:t> </a:t>
            </a:r>
            <a:r>
              <a:rPr lang="en-US" sz="1400" b="1" i="1" dirty="0"/>
              <a:t>et </a:t>
            </a:r>
            <a:r>
              <a:rPr lang="en-US" sz="1400" b="1" i="1" dirty="0" smtClean="0"/>
              <a:t>al, </a:t>
            </a:r>
            <a:r>
              <a:rPr lang="en-US" sz="1400" b="1" i="1" dirty="0"/>
              <a:t>Am J </a:t>
            </a:r>
            <a:r>
              <a:rPr lang="en-US" sz="1400" b="1" i="1" dirty="0" err="1"/>
              <a:t>Nephrol</a:t>
            </a:r>
            <a:r>
              <a:rPr lang="en-US" sz="1400" b="1" i="1" dirty="0"/>
              <a:t> 2014 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124755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0" r="6183"/>
          <a:stretch/>
        </p:blipFill>
        <p:spPr bwMode="auto">
          <a:xfrm>
            <a:off x="539552" y="72008"/>
            <a:ext cx="7992888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83968" y="6444044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 smtClean="0"/>
              <a:t>Sood</a:t>
            </a:r>
            <a:r>
              <a:rPr lang="en-US" sz="1400" b="1" i="1" dirty="0" smtClean="0"/>
              <a:t> </a:t>
            </a:r>
            <a:r>
              <a:rPr lang="en-US" sz="1400" b="1" i="1" dirty="0"/>
              <a:t>et </a:t>
            </a:r>
            <a:r>
              <a:rPr lang="en-US" sz="1400" b="1" i="1" dirty="0" smtClean="0"/>
              <a:t>al, </a:t>
            </a:r>
            <a:r>
              <a:rPr lang="en-US" sz="1400" b="1" i="1" dirty="0"/>
              <a:t>Am J </a:t>
            </a:r>
            <a:r>
              <a:rPr lang="en-US" sz="1400" b="1" i="1" dirty="0" err="1"/>
              <a:t>Nephrol</a:t>
            </a:r>
            <a:r>
              <a:rPr lang="en-US" sz="1400" b="1" i="1" dirty="0"/>
              <a:t> 2014 </a:t>
            </a:r>
            <a:endParaRPr lang="el-GR" sz="1400" b="1" i="1" dirty="0"/>
          </a:p>
        </p:txBody>
      </p:sp>
      <p:sp>
        <p:nvSpPr>
          <p:cNvPr id="2" name="Βέλος προς τα κάτω 1"/>
          <p:cNvSpPr/>
          <p:nvPr/>
        </p:nvSpPr>
        <p:spPr>
          <a:xfrm>
            <a:off x="3203848" y="3514700"/>
            <a:ext cx="360040" cy="490364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scene3d>
            <a:camera prst="orthographicFront">
              <a:rot lat="0" lon="0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741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91805"/>
            <a:ext cx="36576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Αποτέλεσμα εικόνας για child musc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1"/>
          <a:stretch/>
        </p:blipFill>
        <p:spPr bwMode="auto">
          <a:xfrm>
            <a:off x="5364088" y="2709352"/>
            <a:ext cx="2914650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8825" y="-27384"/>
            <a:ext cx="38016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Algerian" panose="04020705040A02060702" pitchFamily="82" charset="0"/>
              </a:rPr>
              <a:t>In vitro</a:t>
            </a:r>
            <a:endParaRPr lang="el-GR" sz="8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148064" y="-27384"/>
            <a:ext cx="30243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Algerian" panose="04020705040A02060702" pitchFamily="82" charset="0"/>
              </a:rPr>
              <a:t>I</a:t>
            </a:r>
            <a:r>
              <a:rPr lang="en-US" sz="8000" b="1" dirty="0" smtClean="0">
                <a:latin typeface="Algerian" panose="04020705040A02060702" pitchFamily="82" charset="0"/>
              </a:rPr>
              <a:t>n vivo</a:t>
            </a:r>
            <a:endParaRPr lang="el-GR" sz="8000" b="1" dirty="0"/>
          </a:p>
        </p:txBody>
      </p:sp>
    </p:spTree>
    <p:extLst>
      <p:ext uri="{BB962C8B-B14F-4D97-AF65-F5344CB8AC3E}">
        <p14:creationId xmlns:p14="http://schemas.microsoft.com/office/powerpoint/2010/main" val="319835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r="4192" b="8747"/>
          <a:stretch/>
        </p:blipFill>
        <p:spPr bwMode="auto">
          <a:xfrm>
            <a:off x="-1" y="332656"/>
            <a:ext cx="9142753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8024" y="6349970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 smtClean="0"/>
              <a:t>Garibotto</a:t>
            </a:r>
            <a:r>
              <a:rPr lang="en-US" sz="1400" b="1" i="1" dirty="0" smtClean="0"/>
              <a:t> et al, Kidney </a:t>
            </a:r>
            <a:r>
              <a:rPr lang="en-US" sz="1400" b="1" i="1" dirty="0" err="1" smtClean="0"/>
              <a:t>Int</a:t>
            </a:r>
            <a:r>
              <a:rPr lang="en-US" sz="1400" b="1" i="1" dirty="0" smtClean="0"/>
              <a:t> 2015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328976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" r="40607" b="19104"/>
          <a:stretch/>
        </p:blipFill>
        <p:spPr bwMode="auto">
          <a:xfrm>
            <a:off x="107504" y="332656"/>
            <a:ext cx="891574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8" y="6349970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 smtClean="0"/>
              <a:t>Garibotto</a:t>
            </a:r>
            <a:r>
              <a:rPr lang="en-US" sz="1400" b="1" i="1" dirty="0" smtClean="0"/>
              <a:t> et al, Kidney </a:t>
            </a:r>
            <a:r>
              <a:rPr lang="en-US" sz="1400" b="1" i="1" dirty="0" err="1" smtClean="0"/>
              <a:t>Int</a:t>
            </a:r>
            <a:r>
              <a:rPr lang="en-US" sz="1400" b="1" i="1" dirty="0" smtClean="0"/>
              <a:t> 2015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251417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7" r="5892"/>
          <a:stretch/>
        </p:blipFill>
        <p:spPr bwMode="auto">
          <a:xfrm>
            <a:off x="467544" y="116632"/>
            <a:ext cx="835228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8" y="6433591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 smtClean="0"/>
              <a:t>Garibotto</a:t>
            </a:r>
            <a:r>
              <a:rPr lang="en-US" sz="1400" b="1" i="1" dirty="0" smtClean="0"/>
              <a:t> et al, Kidney </a:t>
            </a:r>
            <a:r>
              <a:rPr lang="en-US" sz="1400" b="1" i="1" dirty="0" err="1" smtClean="0"/>
              <a:t>Int</a:t>
            </a:r>
            <a:r>
              <a:rPr lang="en-US" sz="1400" b="1" i="1" dirty="0" smtClean="0"/>
              <a:t> 2015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22313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76872"/>
            <a:ext cx="6960773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476672"/>
            <a:ext cx="3816424" cy="2215991"/>
          </a:xfrm>
          <a:prstGeom prst="rect">
            <a:avLst/>
          </a:prstGeom>
          <a:noFill/>
          <a:scene3d>
            <a:camera prst="orthographicFront">
              <a:rot lat="0" lon="0" rev="3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solidFill>
                  <a:srgbClr val="C00000"/>
                </a:solidFill>
                <a:latin typeface="Bradley Hand ITC" panose="03070402050302030203" pitchFamily="66" charset="0"/>
              </a:rPr>
              <a:t>NO</a:t>
            </a:r>
            <a:endParaRPr lang="el-GR" sz="13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69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35928"/>
          <a:stretch/>
        </p:blipFill>
        <p:spPr bwMode="auto">
          <a:xfrm>
            <a:off x="0" y="260648"/>
            <a:ext cx="914400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417504"/>
            <a:ext cx="432048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84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" r="3262"/>
          <a:stretch/>
        </p:blipFill>
        <p:spPr bwMode="auto">
          <a:xfrm>
            <a:off x="199372" y="44624"/>
            <a:ext cx="8748000" cy="629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1960" y="6444044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 smtClean="0"/>
              <a:t>McSherry</a:t>
            </a:r>
            <a:r>
              <a:rPr lang="en-US" sz="1400" b="1" i="1" dirty="0" smtClean="0"/>
              <a:t> &amp; Morris, J </a:t>
            </a:r>
            <a:r>
              <a:rPr lang="en-US" sz="1400" b="1" i="1" dirty="0" err="1"/>
              <a:t>Clin</a:t>
            </a:r>
            <a:r>
              <a:rPr lang="en-US" sz="1400" b="1" i="1" dirty="0"/>
              <a:t> </a:t>
            </a:r>
            <a:r>
              <a:rPr lang="en-US" sz="1400" b="1" i="1" dirty="0" smtClean="0"/>
              <a:t>Invest 1978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290187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8933"/>
          <a:stretch/>
        </p:blipFill>
        <p:spPr bwMode="auto">
          <a:xfrm>
            <a:off x="395536" y="928560"/>
            <a:ext cx="824444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9792" y="33505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CAPD</a:t>
            </a:r>
            <a:endParaRPr lang="el-GR" sz="5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076056" y="6505599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smtClean="0"/>
              <a:t>Stein et al, Kidney </a:t>
            </a:r>
            <a:r>
              <a:rPr lang="en-US" sz="1400" b="1" i="1" dirty="0" err="1" smtClean="0"/>
              <a:t>Int</a:t>
            </a:r>
            <a:r>
              <a:rPr lang="en-US" sz="1400" b="1" i="1" dirty="0" smtClean="0"/>
              <a:t> 1997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157476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r="24802"/>
          <a:stretch/>
        </p:blipFill>
        <p:spPr bwMode="auto">
          <a:xfrm>
            <a:off x="388560" y="790866"/>
            <a:ext cx="7927856" cy="573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33505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CAPD</a:t>
            </a:r>
            <a:endParaRPr lang="el-GR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932040" y="6453336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smtClean="0"/>
              <a:t>Stein et al, Kidney </a:t>
            </a:r>
            <a:r>
              <a:rPr lang="en-US" sz="1400" b="1" i="1" dirty="0" err="1" smtClean="0"/>
              <a:t>Int</a:t>
            </a:r>
            <a:r>
              <a:rPr lang="en-US" sz="1400" b="1" i="1" dirty="0" smtClean="0"/>
              <a:t> 1997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221502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38043"/>
            <a:ext cx="8593151" cy="588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912" y="6309320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/>
              <a:t>Szeto</a:t>
            </a:r>
            <a:r>
              <a:rPr lang="en-US" sz="1400" b="1" i="1" dirty="0"/>
              <a:t> </a:t>
            </a:r>
            <a:r>
              <a:rPr lang="en-US" sz="1400" b="1" i="1" dirty="0" smtClean="0"/>
              <a:t>et al, </a:t>
            </a:r>
            <a:r>
              <a:rPr lang="en-US" sz="1400" b="1" i="1" dirty="0"/>
              <a:t>J Am </a:t>
            </a:r>
            <a:r>
              <a:rPr lang="en-US" sz="1400" b="1" i="1" dirty="0" err="1"/>
              <a:t>Soc</a:t>
            </a:r>
            <a:r>
              <a:rPr lang="en-US" sz="1400" b="1" i="1" dirty="0"/>
              <a:t> </a:t>
            </a:r>
            <a:r>
              <a:rPr lang="en-US" sz="1400" b="1" i="1" dirty="0" err="1" smtClean="0"/>
              <a:t>Nephrol</a:t>
            </a:r>
            <a:r>
              <a:rPr lang="en-US" sz="1400" b="1" i="1" dirty="0" smtClean="0"/>
              <a:t> 2003 </a:t>
            </a:r>
            <a:endParaRPr lang="el-GR" sz="1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699792" y="33505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CAPD</a:t>
            </a:r>
            <a:endParaRPr lang="el-GR" sz="5400" b="1" dirty="0"/>
          </a:p>
        </p:txBody>
      </p:sp>
    </p:spTree>
    <p:extLst>
      <p:ext uri="{BB962C8B-B14F-4D97-AF65-F5344CB8AC3E}">
        <p14:creationId xmlns:p14="http://schemas.microsoft.com/office/powerpoint/2010/main" val="288638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0"/>
          <a:stretch/>
        </p:blipFill>
        <p:spPr bwMode="auto">
          <a:xfrm>
            <a:off x="-20194" y="3479"/>
            <a:ext cx="9164194" cy="685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6" b="24307"/>
          <a:stretch/>
        </p:blipFill>
        <p:spPr bwMode="auto">
          <a:xfrm>
            <a:off x="1043608" y="1918571"/>
            <a:ext cx="7357294" cy="302433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15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00702" y="764704"/>
            <a:ext cx="1800200" cy="3154710"/>
          </a:xfrm>
          <a:prstGeom prst="rect">
            <a:avLst/>
          </a:prstGeom>
          <a:noFill/>
          <a:scene3d>
            <a:camera prst="orthographicFront">
              <a:rot lat="0" lon="0" rev="6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9900" b="1" dirty="0" smtClean="0">
                <a:solidFill>
                  <a:srgbClr val="C00000"/>
                </a:solidFill>
                <a:latin typeface="Algerian" panose="04020705040A02060702" pitchFamily="82" charset="0"/>
              </a:rPr>
              <a:t>?</a:t>
            </a:r>
            <a:endParaRPr lang="el-GR" sz="199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05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4" b="25325"/>
          <a:stretch/>
        </p:blipFill>
        <p:spPr bwMode="auto">
          <a:xfrm>
            <a:off x="6156176" y="828000"/>
            <a:ext cx="2627313" cy="1044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44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052736"/>
            <a:ext cx="1872208" cy="1872208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91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96" y="-27384"/>
            <a:ext cx="7159352" cy="6631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200" b="1" dirty="0"/>
              <a:t>Μυϊκές συσπάσεις υψηλής έντασης οδηγούν σε μεγάλη πτώση του pH σε τιμές της τάξης του </a:t>
            </a:r>
            <a:r>
              <a:rPr lang="el-GR" sz="2200" b="1" dirty="0" smtClean="0"/>
              <a:t>6</a:t>
            </a:r>
            <a:r>
              <a:rPr lang="en-US" sz="2200" b="1" dirty="0" smtClean="0"/>
              <a:t>,</a:t>
            </a:r>
            <a:r>
              <a:rPr lang="el-GR" sz="2200" b="1" dirty="0" smtClean="0"/>
              <a:t>2-6</a:t>
            </a:r>
            <a:r>
              <a:rPr lang="en-US" sz="2200" b="1" dirty="0" smtClean="0"/>
              <a:t>,</a:t>
            </a:r>
            <a:r>
              <a:rPr lang="el-GR" sz="2200" b="1" dirty="0" smtClean="0"/>
              <a:t>3</a:t>
            </a:r>
            <a:endParaRPr lang="en-US" sz="2200" b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200" b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200" b="1" dirty="0"/>
              <a:t>Η οξέωση συνέπεια έντονης μυϊκής δραστηριότητας δύναται να συσχετιστεί με το φαινόμενο του μυϊκού </a:t>
            </a:r>
            <a:r>
              <a:rPr lang="el-GR" sz="2200" b="1" dirty="0" smtClean="0"/>
              <a:t>κάματου</a:t>
            </a:r>
            <a:endParaRPr lang="en-US" sz="2200" b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200" b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200" b="1" dirty="0"/>
              <a:t>Η δυνατότητα του όξινου </a:t>
            </a:r>
            <a:r>
              <a:rPr lang="el-GR" sz="2200" b="1" dirty="0" err="1"/>
              <a:t>pH</a:t>
            </a:r>
            <a:r>
              <a:rPr lang="el-GR" sz="2200" b="1" dirty="0"/>
              <a:t> να προκαλεί μυϊκό κάματο επάγεται με τη συνδρομή άλλων παραγόντων, όπως η αυξημένη συγκέντρωση ανόργανου φωσφόρου και η ελαττωμένη ηλεκτροχημική κλίση του ασβεστίου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60032" y="6505599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 smtClean="0"/>
              <a:t>Fitts</a:t>
            </a:r>
            <a:r>
              <a:rPr lang="en-US" sz="1400" b="1" i="1" dirty="0" smtClean="0"/>
              <a:t>, </a:t>
            </a:r>
            <a:r>
              <a:rPr lang="en-US" sz="1400" b="1" i="1" dirty="0"/>
              <a:t>Med </a:t>
            </a:r>
            <a:r>
              <a:rPr lang="en-US" sz="1400" b="1" i="1" dirty="0" err="1"/>
              <a:t>Sci</a:t>
            </a:r>
            <a:r>
              <a:rPr lang="en-US" sz="1400" b="1" i="1" dirty="0"/>
              <a:t> Sports </a:t>
            </a:r>
            <a:r>
              <a:rPr lang="en-US" sz="1400" b="1" i="1" dirty="0" err="1" smtClean="0"/>
              <a:t>Exerc</a:t>
            </a:r>
            <a:r>
              <a:rPr lang="en-US" sz="1400" b="1" i="1" dirty="0" smtClean="0"/>
              <a:t> 2016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119781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58093"/>
            <a:ext cx="3768080" cy="138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1117193"/>
            <a:ext cx="136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  <a:latin typeface="Elephant" panose="02020904090505020303" pitchFamily="18" charset="0"/>
              </a:rPr>
              <a:t>25</a:t>
            </a:r>
            <a:endParaRPr lang="el-GR" sz="6000" b="1" dirty="0">
              <a:solidFill>
                <a:srgbClr val="C00000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871" y="248284"/>
            <a:ext cx="2041350" cy="240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" t="2249" r="18713" b="382"/>
          <a:stretch/>
        </p:blipFill>
        <p:spPr bwMode="auto">
          <a:xfrm>
            <a:off x="826274" y="3284984"/>
            <a:ext cx="1368000" cy="2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7912"/>
          <a:stretch/>
        </p:blipFill>
        <p:spPr bwMode="auto">
          <a:xfrm>
            <a:off x="3444551" y="3068960"/>
            <a:ext cx="4367809" cy="309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6381328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smtClean="0"/>
              <a:t>Nelson et al, </a:t>
            </a:r>
            <a:r>
              <a:rPr lang="en-US" sz="1400" b="1" i="1" dirty="0"/>
              <a:t>Am J </a:t>
            </a:r>
            <a:r>
              <a:rPr lang="en-US" sz="1400" b="1" i="1" dirty="0" err="1"/>
              <a:t>Physiol</a:t>
            </a:r>
            <a:r>
              <a:rPr lang="en-US" sz="1400" b="1" i="1" dirty="0"/>
              <a:t> Cell </a:t>
            </a:r>
            <a:r>
              <a:rPr lang="en-US" sz="1400" b="1" i="1" dirty="0" err="1" smtClean="0"/>
              <a:t>Physiol</a:t>
            </a:r>
            <a:r>
              <a:rPr lang="en-US" sz="1400" b="1" i="1" dirty="0" smtClean="0"/>
              <a:t> 2014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154235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" r="7915"/>
          <a:stretch/>
        </p:blipFill>
        <p:spPr bwMode="auto">
          <a:xfrm>
            <a:off x="72000" y="404664"/>
            <a:ext cx="9000000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1720" y="6433591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smtClean="0"/>
              <a:t>Nelson et al, </a:t>
            </a:r>
            <a:r>
              <a:rPr lang="en-US" sz="1400" b="1" i="1" dirty="0"/>
              <a:t>Am J </a:t>
            </a:r>
            <a:r>
              <a:rPr lang="en-US" sz="1400" b="1" i="1" dirty="0" err="1"/>
              <a:t>Physiol</a:t>
            </a:r>
            <a:r>
              <a:rPr lang="en-US" sz="1400" b="1" i="1" dirty="0"/>
              <a:t> Cell </a:t>
            </a:r>
            <a:r>
              <a:rPr lang="en-US" sz="1400" b="1" i="1" dirty="0" err="1" smtClean="0"/>
              <a:t>Physiol</a:t>
            </a:r>
            <a:r>
              <a:rPr lang="en-US" sz="1400" b="1" i="1" dirty="0" smtClean="0"/>
              <a:t> 2014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420572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 brushSiz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51" y="404664"/>
            <a:ext cx="1680186" cy="1008112"/>
          </a:xfrm>
          <a:prstGeom prst="rect">
            <a:avLst/>
          </a:prstGeom>
          <a:noFill/>
          <a:ln>
            <a:noFill/>
          </a:ln>
          <a:effectLst>
            <a:outerShdw blurRad="50800" dist="190500" dir="3000000" algn="tl" rotWithShape="0">
              <a:schemeClr val="accent1">
                <a:lumMod val="60000"/>
                <a:lumOff val="40000"/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2736304" cy="190546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3888" y="1055633"/>
            <a:ext cx="55081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600" b="1" dirty="0" smtClean="0">
                <a:solidFill>
                  <a:srgbClr val="FFFF00"/>
                </a:solidFill>
              </a:rPr>
              <a:t>Γαλακτική οξέωση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600" b="1" dirty="0" err="1" smtClean="0">
                <a:solidFill>
                  <a:srgbClr val="FFFF00"/>
                </a:solidFill>
              </a:rPr>
              <a:t>Κετοξέωση</a:t>
            </a:r>
            <a:endParaRPr lang="el-GR" sz="2600" b="1" dirty="0" smtClean="0">
              <a:solidFill>
                <a:srgbClr val="FFFF00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600" b="1" dirty="0" smtClean="0">
                <a:solidFill>
                  <a:srgbClr val="FFFF00"/>
                </a:solidFill>
              </a:rPr>
              <a:t>Νεφρική ανεπάρκεια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600" b="1" dirty="0" smtClean="0">
                <a:solidFill>
                  <a:srgbClr val="FFFF00"/>
                </a:solidFill>
              </a:rPr>
              <a:t>Διάρροια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600" b="1" dirty="0" err="1" smtClean="0">
                <a:solidFill>
                  <a:srgbClr val="FFFF00"/>
                </a:solidFill>
              </a:rPr>
              <a:t>Νεφροσωληναριακές</a:t>
            </a:r>
            <a:r>
              <a:rPr lang="el-GR" sz="2600" b="1" dirty="0" smtClean="0">
                <a:solidFill>
                  <a:srgbClr val="FFFF00"/>
                </a:solidFill>
              </a:rPr>
              <a:t> οξεώσεις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600" b="1" dirty="0" smtClean="0">
                <a:solidFill>
                  <a:srgbClr val="FFFF00"/>
                </a:solidFill>
              </a:rPr>
              <a:t>Τοξίνες</a:t>
            </a:r>
            <a:endParaRPr lang="el-GR" sz="26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1840" y="50721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</a:rPr>
              <a:t>Μεταβολική οξέωση</a:t>
            </a:r>
            <a:endParaRPr lang="el-G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7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r="33735"/>
          <a:stretch/>
        </p:blipFill>
        <p:spPr bwMode="auto">
          <a:xfrm>
            <a:off x="179512" y="188640"/>
            <a:ext cx="8748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Έλλειψη 1"/>
          <p:cNvSpPr/>
          <p:nvPr/>
        </p:nvSpPr>
        <p:spPr>
          <a:xfrm>
            <a:off x="611560" y="1268760"/>
            <a:ext cx="504056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Έλλειψη 3"/>
          <p:cNvSpPr/>
          <p:nvPr/>
        </p:nvSpPr>
        <p:spPr>
          <a:xfrm>
            <a:off x="611560" y="4077072"/>
            <a:ext cx="504056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εία γραμμή σύνδεσης 5"/>
          <p:cNvCxnSpPr/>
          <p:nvPr/>
        </p:nvCxnSpPr>
        <p:spPr>
          <a:xfrm>
            <a:off x="6156176" y="908720"/>
            <a:ext cx="2376264" cy="1080120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5687616" y="4077072"/>
            <a:ext cx="2412776" cy="144016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79712" y="637203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smtClean="0"/>
              <a:t>Nelson et al, </a:t>
            </a:r>
            <a:r>
              <a:rPr lang="en-US" sz="1400" b="1" i="1" dirty="0"/>
              <a:t>Am J </a:t>
            </a:r>
            <a:r>
              <a:rPr lang="en-US" sz="1400" b="1" i="1" dirty="0" err="1"/>
              <a:t>Physiol</a:t>
            </a:r>
            <a:r>
              <a:rPr lang="en-US" sz="1400" b="1" i="1" dirty="0"/>
              <a:t> Cell </a:t>
            </a:r>
            <a:r>
              <a:rPr lang="en-US" sz="1400" b="1" i="1" dirty="0" err="1" smtClean="0"/>
              <a:t>Physiol</a:t>
            </a:r>
            <a:r>
              <a:rPr lang="en-US" sz="1400" b="1" i="1" dirty="0" smtClean="0"/>
              <a:t> 2014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163819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8" r="7969"/>
          <a:stretch/>
        </p:blipFill>
        <p:spPr bwMode="auto">
          <a:xfrm>
            <a:off x="395536" y="75374"/>
            <a:ext cx="8208912" cy="621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Έλλειψη 1"/>
          <p:cNvSpPr/>
          <p:nvPr/>
        </p:nvSpPr>
        <p:spPr>
          <a:xfrm>
            <a:off x="755576" y="1124744"/>
            <a:ext cx="504056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Έλλειψη 3"/>
          <p:cNvSpPr/>
          <p:nvPr/>
        </p:nvSpPr>
        <p:spPr>
          <a:xfrm>
            <a:off x="755576" y="3645024"/>
            <a:ext cx="504056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εία γραμμή σύνδεσης 5"/>
          <p:cNvCxnSpPr/>
          <p:nvPr/>
        </p:nvCxnSpPr>
        <p:spPr>
          <a:xfrm>
            <a:off x="6012160" y="1124744"/>
            <a:ext cx="2376264" cy="864096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6012160" y="3861048"/>
            <a:ext cx="2016224" cy="432048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35696" y="637203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smtClean="0"/>
              <a:t>Nelson et al, </a:t>
            </a:r>
            <a:r>
              <a:rPr lang="en-US" sz="1400" b="1" i="1" dirty="0"/>
              <a:t>Am J </a:t>
            </a:r>
            <a:r>
              <a:rPr lang="en-US" sz="1400" b="1" i="1" dirty="0" err="1"/>
              <a:t>Physiol</a:t>
            </a:r>
            <a:r>
              <a:rPr lang="en-US" sz="1400" b="1" i="1" dirty="0"/>
              <a:t> Cell </a:t>
            </a:r>
            <a:r>
              <a:rPr lang="en-US" sz="1400" b="1" i="1" dirty="0" err="1" smtClean="0"/>
              <a:t>Physiol</a:t>
            </a:r>
            <a:r>
              <a:rPr lang="en-US" sz="1400" b="1" i="1" dirty="0" smtClean="0"/>
              <a:t> 2014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234803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0" r="10322"/>
          <a:stretch/>
        </p:blipFill>
        <p:spPr bwMode="auto">
          <a:xfrm>
            <a:off x="0" y="2303884"/>
            <a:ext cx="4938529" cy="393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632"/>
            <a:ext cx="2165226" cy="267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3" r="6537"/>
          <a:stretch/>
        </p:blipFill>
        <p:spPr bwMode="auto">
          <a:xfrm>
            <a:off x="5068033" y="116632"/>
            <a:ext cx="4031944" cy="594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2080" y="6421978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 smtClean="0"/>
              <a:t>Jubrias</a:t>
            </a:r>
            <a:r>
              <a:rPr lang="en-US" sz="1400" b="1" i="1" dirty="0" smtClean="0"/>
              <a:t> </a:t>
            </a:r>
            <a:r>
              <a:rPr lang="en-US" sz="1400" b="1" i="1" dirty="0"/>
              <a:t>et </a:t>
            </a:r>
            <a:r>
              <a:rPr lang="en-US" sz="1400" b="1" i="1" dirty="0" smtClean="0"/>
              <a:t>al, </a:t>
            </a:r>
            <a:r>
              <a:rPr lang="en-US" sz="1400" b="1" i="1" dirty="0"/>
              <a:t>J </a:t>
            </a:r>
            <a:r>
              <a:rPr lang="en-US" sz="1400" b="1" i="1" dirty="0" err="1"/>
              <a:t>Physiol</a:t>
            </a:r>
            <a:r>
              <a:rPr lang="en-US" sz="1400" b="1" i="1" dirty="0"/>
              <a:t> </a:t>
            </a:r>
            <a:r>
              <a:rPr lang="en-US" sz="1400" b="1" i="1" dirty="0" smtClean="0"/>
              <a:t>2003</a:t>
            </a:r>
            <a:endParaRPr lang="el-GR" sz="1400" b="1" i="1" dirty="0"/>
          </a:p>
        </p:txBody>
      </p:sp>
      <p:sp>
        <p:nvSpPr>
          <p:cNvPr id="3" name="Στρογγυλεμένο ορθογώνιο 2"/>
          <p:cNvSpPr/>
          <p:nvPr/>
        </p:nvSpPr>
        <p:spPr>
          <a:xfrm>
            <a:off x="1071589" y="3789040"/>
            <a:ext cx="7992888" cy="1368152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>
              <a:rot lat="0" lon="0" rev="1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 smtClean="0"/>
              <a:t>Ισομετρική συστολή</a:t>
            </a:r>
            <a:endParaRPr lang="el-GR" sz="5400" b="1" dirty="0"/>
          </a:p>
        </p:txBody>
      </p:sp>
    </p:spTree>
    <p:extLst>
      <p:ext uri="{BB962C8B-B14F-4D97-AF65-F5344CB8AC3E}">
        <p14:creationId xmlns:p14="http://schemas.microsoft.com/office/powerpoint/2010/main" val="424620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5184576" cy="213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27" y="2564904"/>
            <a:ext cx="5546377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9" r="22441"/>
          <a:stretch/>
        </p:blipFill>
        <p:spPr bwMode="auto">
          <a:xfrm>
            <a:off x="5796000" y="0"/>
            <a:ext cx="3348000" cy="687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20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9" t="-1" r="50003" b="1896"/>
          <a:stretch/>
        </p:blipFill>
        <p:spPr bwMode="auto">
          <a:xfrm>
            <a:off x="251520" y="35884"/>
            <a:ext cx="3024336" cy="6739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307677"/>
            <a:ext cx="554461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b="1" dirty="0" smtClean="0"/>
              <a:t>Σχέση </a:t>
            </a:r>
            <a:r>
              <a:rPr lang="en-US" sz="2400" b="1" dirty="0" smtClean="0"/>
              <a:t>MFCV </a:t>
            </a:r>
            <a:r>
              <a:rPr lang="el-GR" sz="2400" b="1" dirty="0" smtClean="0"/>
              <a:t>και μυϊκού κάματου</a:t>
            </a:r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endParaRPr lang="el-GR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MFCV &amp; 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b="1" dirty="0" smtClean="0"/>
              <a:t>Μικρές μεταβολές του </a:t>
            </a:r>
            <a:r>
              <a:rPr lang="en-US" sz="2400" b="1" dirty="0" smtClean="0"/>
              <a:t>pH </a:t>
            </a:r>
            <a:r>
              <a:rPr lang="el-GR" sz="2400" b="1" dirty="0" smtClean="0"/>
              <a:t>και διατήρηση </a:t>
            </a:r>
            <a:r>
              <a:rPr lang="en-US" sz="2400" b="1" dirty="0" smtClean="0"/>
              <a:t>MFCV</a:t>
            </a:r>
            <a:endParaRPr lang="el-GR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31840" y="6381328"/>
            <a:ext cx="5724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smtClean="0"/>
              <a:t>Schmitz et al,</a:t>
            </a:r>
            <a:r>
              <a:rPr lang="fr-FR" sz="1400" b="1" i="1" dirty="0" smtClean="0"/>
              <a:t> </a:t>
            </a:r>
            <a:r>
              <a:rPr lang="fr-FR" sz="1400" b="1" i="1" dirty="0" err="1"/>
              <a:t>Eur</a:t>
            </a:r>
            <a:r>
              <a:rPr lang="fr-FR" sz="1400" b="1" i="1" dirty="0"/>
              <a:t> J </a:t>
            </a:r>
            <a:r>
              <a:rPr lang="fr-FR" sz="1400" b="1" i="1" dirty="0" err="1"/>
              <a:t>Appl</a:t>
            </a:r>
            <a:r>
              <a:rPr lang="fr-FR" sz="1400" b="1" i="1" dirty="0"/>
              <a:t> </a:t>
            </a:r>
            <a:r>
              <a:rPr lang="fr-FR" sz="1400" b="1" i="1" dirty="0" err="1"/>
              <a:t>Physiol</a:t>
            </a:r>
            <a:r>
              <a:rPr lang="fr-FR" sz="1400" b="1" i="1" dirty="0"/>
              <a:t> </a:t>
            </a:r>
            <a:r>
              <a:rPr lang="fr-FR" sz="1400" b="1" i="1" dirty="0" smtClean="0"/>
              <a:t>2012</a:t>
            </a:r>
            <a:r>
              <a:rPr lang="en-US" sz="1400" b="1" i="1" dirty="0" smtClean="0"/>
              <a:t> 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270547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 t="-3" r="22" b="30198"/>
          <a:stretch/>
        </p:blipFill>
        <p:spPr bwMode="auto">
          <a:xfrm>
            <a:off x="395536" y="116632"/>
            <a:ext cx="8568952" cy="244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12526"/>
            <a:ext cx="2420888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2852936"/>
            <a:ext cx="5472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 smtClean="0"/>
              <a:t>Westerblad</a:t>
            </a:r>
            <a:r>
              <a:rPr lang="en-US" sz="1400" b="1" i="1" dirty="0" smtClean="0"/>
              <a:t>, </a:t>
            </a:r>
            <a:r>
              <a:rPr lang="en-US" sz="1400" b="1" i="1" dirty="0"/>
              <a:t>Med </a:t>
            </a:r>
            <a:r>
              <a:rPr lang="en-US" sz="1400" b="1" i="1" dirty="0" err="1"/>
              <a:t>Sci</a:t>
            </a:r>
            <a:r>
              <a:rPr lang="en-US" sz="1400" b="1" i="1" dirty="0"/>
              <a:t> Sports </a:t>
            </a:r>
            <a:r>
              <a:rPr lang="en-US" sz="1400" b="1" i="1" dirty="0" err="1" smtClean="0"/>
              <a:t>Exerc</a:t>
            </a:r>
            <a:r>
              <a:rPr lang="en-US" sz="1400" b="1" i="1" dirty="0" smtClean="0"/>
              <a:t> </a:t>
            </a:r>
            <a:r>
              <a:rPr lang="en-US" sz="1400" b="1" i="1" dirty="0"/>
              <a:t>2016 </a:t>
            </a:r>
            <a:endParaRPr lang="el-GR" sz="14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2195736" y="3448987"/>
            <a:ext cx="6948264" cy="293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/>
              <a:t>Έλλειψη αιτιολογικής συσχέτισης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/>
              <a:t>Κυρίως </a:t>
            </a:r>
            <a:r>
              <a:rPr lang="en-US" sz="2400" b="1" dirty="0" smtClean="0"/>
              <a:t>in vitro </a:t>
            </a:r>
            <a:r>
              <a:rPr lang="el-GR" sz="2400" b="1" dirty="0" smtClean="0"/>
              <a:t>δεδομένα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/>
              <a:t>Τ ≠ 37 °</a:t>
            </a:r>
            <a:r>
              <a:rPr lang="en-US" sz="2400" b="1" dirty="0" smtClean="0"/>
              <a:t>C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/>
              <a:t>Προσομοίωση </a:t>
            </a:r>
            <a:r>
              <a:rPr lang="el-GR" sz="2400" b="1" dirty="0" err="1" smtClean="0"/>
              <a:t>εξωκυττάριου</a:t>
            </a:r>
            <a:r>
              <a:rPr lang="el-GR" sz="2400" b="1" dirty="0" smtClean="0"/>
              <a:t> περιβάλλοντος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16381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790"/>
          <a:stretch/>
        </p:blipFill>
        <p:spPr bwMode="auto">
          <a:xfrm>
            <a:off x="5724128" y="332656"/>
            <a:ext cx="319410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932033" cy="310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" r="7915"/>
          <a:stretch/>
        </p:blipFill>
        <p:spPr bwMode="auto">
          <a:xfrm>
            <a:off x="179512" y="2996952"/>
            <a:ext cx="5400600" cy="3595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090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9" r="5835"/>
          <a:stretch/>
        </p:blipFill>
        <p:spPr bwMode="auto">
          <a:xfrm>
            <a:off x="323528" y="368771"/>
            <a:ext cx="8567968" cy="553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5032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solidFill>
                  <a:srgbClr val="FF0000"/>
                </a:solidFill>
              </a:rPr>
              <a:t>Μεμονωμένο</a:t>
            </a:r>
          </a:p>
          <a:p>
            <a:pPr algn="ctr"/>
            <a:r>
              <a:rPr lang="el-GR" sz="2000" b="1" dirty="0" smtClean="0">
                <a:solidFill>
                  <a:srgbClr val="FF0000"/>
                </a:solidFill>
              </a:rPr>
              <a:t>ερέθισμα</a:t>
            </a:r>
            <a:endParaRPr lang="el-GR" sz="2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6233481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solidFill>
                  <a:srgbClr val="FF0000"/>
                </a:solidFill>
              </a:rPr>
              <a:t>Τετανική</a:t>
            </a:r>
          </a:p>
          <a:p>
            <a:pPr algn="ctr"/>
            <a:r>
              <a:rPr lang="el-GR" sz="2000" b="1" dirty="0" smtClean="0">
                <a:solidFill>
                  <a:srgbClr val="FF0000"/>
                </a:solidFill>
              </a:rPr>
              <a:t>συστολή</a:t>
            </a:r>
            <a:endParaRPr lang="el-GR" sz="2000" b="1" dirty="0">
              <a:solidFill>
                <a:srgbClr val="FF0000"/>
              </a:solidFill>
            </a:endParaRPr>
          </a:p>
        </p:txBody>
      </p:sp>
      <p:sp>
        <p:nvSpPr>
          <p:cNvPr id="4" name="Έλλειψη 3"/>
          <p:cNvSpPr/>
          <p:nvPr/>
        </p:nvSpPr>
        <p:spPr>
          <a:xfrm>
            <a:off x="683568" y="4080903"/>
            <a:ext cx="1296144" cy="215640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5292080" y="6381328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smtClean="0"/>
              <a:t>Pedersen et al, Science 2004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244820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5" r="43435"/>
          <a:stretch/>
        </p:blipFill>
        <p:spPr bwMode="auto">
          <a:xfrm>
            <a:off x="46286" y="764704"/>
            <a:ext cx="4121883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22804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u="sng" dirty="0" smtClean="0">
                <a:solidFill>
                  <a:srgbClr val="FF0000"/>
                </a:solidFill>
              </a:rPr>
              <a:t>Άνευ χλωρίου</a:t>
            </a:r>
            <a:endParaRPr lang="el-GR" sz="2400" b="1" u="sng" dirty="0">
              <a:solidFill>
                <a:srgbClr val="FF0000"/>
              </a:solidFill>
            </a:endParaRPr>
          </a:p>
        </p:txBody>
      </p:sp>
      <p:sp>
        <p:nvSpPr>
          <p:cNvPr id="3" name="Έλλειψη 2"/>
          <p:cNvSpPr/>
          <p:nvPr/>
        </p:nvSpPr>
        <p:spPr>
          <a:xfrm>
            <a:off x="899592" y="4653136"/>
            <a:ext cx="576064" cy="183609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9117"/>
          <a:stretch/>
        </p:blipFill>
        <p:spPr bwMode="auto">
          <a:xfrm>
            <a:off x="4168169" y="3501008"/>
            <a:ext cx="4975831" cy="2727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9992" y="566678"/>
            <a:ext cx="41764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pH</a:t>
            </a:r>
          </a:p>
          <a:p>
            <a:pPr algn="ctr"/>
            <a:endParaRPr lang="en-US" sz="3600" b="1" dirty="0"/>
          </a:p>
          <a:p>
            <a:pPr algn="ctr"/>
            <a:endParaRPr lang="en-US" sz="3600" b="1" dirty="0" smtClean="0"/>
          </a:p>
          <a:p>
            <a:pPr algn="ctr"/>
            <a:endParaRPr lang="en-US" sz="3600" b="1" dirty="0"/>
          </a:p>
          <a:p>
            <a:pPr algn="ctr"/>
            <a:r>
              <a:rPr lang="el-GR" sz="3600" b="1" dirty="0" smtClean="0"/>
              <a:t>Διαπερατότητα </a:t>
            </a:r>
            <a:r>
              <a:rPr lang="en-US" sz="3600" b="1" dirty="0" smtClean="0"/>
              <a:t>Cl</a:t>
            </a:r>
            <a:endParaRPr lang="el-GR" sz="3600" b="1" dirty="0"/>
          </a:p>
        </p:txBody>
      </p:sp>
      <p:sp>
        <p:nvSpPr>
          <p:cNvPr id="6" name="Καμπύλο αριστερό βέλος 5"/>
          <p:cNvSpPr/>
          <p:nvPr/>
        </p:nvSpPr>
        <p:spPr>
          <a:xfrm>
            <a:off x="7092280" y="908720"/>
            <a:ext cx="936104" cy="1800200"/>
          </a:xfrm>
          <a:prstGeom prst="curvedLef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cxnSp>
        <p:nvCxnSpPr>
          <p:cNvPr id="7" name="Ευθεία γραμμή σύνδεσης 6"/>
          <p:cNvCxnSpPr/>
          <p:nvPr/>
        </p:nvCxnSpPr>
        <p:spPr>
          <a:xfrm>
            <a:off x="4499992" y="4221088"/>
            <a:ext cx="3168352" cy="0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92080" y="6433591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smtClean="0"/>
              <a:t>Pedersen et al, Science 2004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6092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7" r="14795"/>
          <a:stretch/>
        </p:blipFill>
        <p:spPr bwMode="auto">
          <a:xfrm>
            <a:off x="4056318" y="30403"/>
            <a:ext cx="5082184" cy="383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4" r="9443"/>
          <a:stretch/>
        </p:blipFill>
        <p:spPr bwMode="auto">
          <a:xfrm>
            <a:off x="4079" y="3140968"/>
            <a:ext cx="4279889" cy="373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 descr="Αποτέλεσμα εικόνας για aci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0" b="20191"/>
          <a:stretch/>
        </p:blipFill>
        <p:spPr bwMode="auto">
          <a:xfrm>
            <a:off x="611560" y="44624"/>
            <a:ext cx="2627784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26277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836712"/>
            <a:ext cx="1368152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</a:rPr>
              <a:t>+</a:t>
            </a:r>
            <a:endParaRPr lang="el-GR" sz="8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75983" y="4676055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De Paoli F</a:t>
            </a:r>
          </a:p>
          <a:p>
            <a:r>
              <a:rPr lang="en-US" b="1" i="1" dirty="0" smtClean="0"/>
              <a:t>Overgaard K</a:t>
            </a:r>
          </a:p>
          <a:p>
            <a:r>
              <a:rPr lang="en-US" b="1" i="1" dirty="0" smtClean="0"/>
              <a:t>Pedersen T</a:t>
            </a:r>
          </a:p>
          <a:p>
            <a:r>
              <a:rPr lang="en-US" b="1" i="1" dirty="0" smtClean="0"/>
              <a:t>Nielsen O</a:t>
            </a:r>
            <a:endParaRPr lang="el-GR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453394" y="5085184"/>
            <a:ext cx="2511094" cy="307777"/>
          </a:xfrm>
          <a:prstGeom prst="rect">
            <a:avLst/>
          </a:prstGeom>
          <a:noFill/>
          <a:scene3d>
            <a:camera prst="orthographicFront">
              <a:rot lat="0" lon="0" rev="18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J </a:t>
            </a:r>
            <a:r>
              <a:rPr lang="en-US" sz="1400" b="1" i="1" dirty="0" err="1" smtClean="0"/>
              <a:t>Physiol</a:t>
            </a:r>
            <a:r>
              <a:rPr lang="en-US" sz="1400" b="1" i="1" dirty="0" smtClean="0"/>
              <a:t> 2007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331535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78404"/>
            <a:ext cx="2100634" cy="113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5976" y="378904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Acid</a:t>
            </a:r>
            <a:endParaRPr lang="el-GR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11906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96" y="539908"/>
            <a:ext cx="1398999" cy="142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Σχετική εικόν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9129"/>
            <a:ext cx="119062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Αποτέλεσμα εικόνας για keton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670444"/>
            <a:ext cx="1675432" cy="125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Αποτέλεσμα εικόνας για wat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00" y="3521111"/>
            <a:ext cx="2219846" cy="138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Αποτέλεσμα εικόνας για hyperglycem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80" y="2472696"/>
            <a:ext cx="1986409" cy="116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Αποτέλεσμα εικόνας για kidney failu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98326"/>
            <a:ext cx="2880320" cy="189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6" descr="Αποτέλεσμα εικόνας για potass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555" y="5301208"/>
            <a:ext cx="1683975" cy="1120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 descr="Σχετική εικόνα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40" y="5152430"/>
            <a:ext cx="1542108" cy="154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74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-27384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/>
              <a:t>Λείες μυϊκές ίνες</a:t>
            </a:r>
            <a:endParaRPr lang="el-GR" sz="44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133"/>
          <a:stretch/>
        </p:blipFill>
        <p:spPr bwMode="auto">
          <a:xfrm>
            <a:off x="6588224" y="919400"/>
            <a:ext cx="2343426" cy="121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118903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Στρογγυλεμένο ορθογώνιο 2"/>
          <p:cNvSpPr/>
          <p:nvPr/>
        </p:nvSpPr>
        <p:spPr>
          <a:xfrm>
            <a:off x="2627784" y="836712"/>
            <a:ext cx="2736304" cy="129614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err="1" smtClean="0"/>
              <a:t>Υποξία</a:t>
            </a:r>
            <a:endParaRPr lang="el-GR" sz="2800" b="1" dirty="0" smtClean="0"/>
          </a:p>
          <a:p>
            <a:pPr algn="ctr"/>
            <a:endParaRPr lang="el-GR" sz="2800" b="1" dirty="0"/>
          </a:p>
          <a:p>
            <a:pPr algn="ctr"/>
            <a:r>
              <a:rPr lang="en-US" sz="2800" b="1" dirty="0" smtClean="0"/>
              <a:t>ATP</a:t>
            </a:r>
            <a:endParaRPr lang="el-GR" sz="2800" b="1" dirty="0"/>
          </a:p>
        </p:txBody>
      </p:sp>
      <p:sp>
        <p:nvSpPr>
          <p:cNvPr id="4" name="Βέλος προς τα κάτω 3"/>
          <p:cNvSpPr/>
          <p:nvPr/>
        </p:nvSpPr>
        <p:spPr>
          <a:xfrm>
            <a:off x="3275856" y="1700808"/>
            <a:ext cx="288032" cy="34138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Δεξιό βέλος 4"/>
          <p:cNvSpPr/>
          <p:nvPr/>
        </p:nvSpPr>
        <p:spPr>
          <a:xfrm>
            <a:off x="1619672" y="1340768"/>
            <a:ext cx="648072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43050"/>
            <a:ext cx="64611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348880"/>
            <a:ext cx="4320480" cy="3638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50026"/>
            <a:ext cx="3816424" cy="356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43808" y="6381328"/>
            <a:ext cx="6012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 smtClean="0"/>
              <a:t>Kluess</a:t>
            </a:r>
            <a:r>
              <a:rPr lang="en-US" sz="1400" b="1" i="1" dirty="0" smtClean="0"/>
              <a:t> et al, </a:t>
            </a:r>
            <a:r>
              <a:rPr lang="en-US" sz="1400" b="1" i="1" dirty="0"/>
              <a:t>Am J </a:t>
            </a:r>
            <a:r>
              <a:rPr lang="en-US" sz="1400" b="1" i="1" dirty="0" err="1"/>
              <a:t>Physiol</a:t>
            </a:r>
            <a:r>
              <a:rPr lang="en-US" sz="1400" b="1" i="1" dirty="0"/>
              <a:t> Heart </a:t>
            </a:r>
            <a:r>
              <a:rPr lang="en-US" sz="1400" b="1" i="1" dirty="0" err="1"/>
              <a:t>Circ</a:t>
            </a:r>
            <a:r>
              <a:rPr lang="en-US" sz="1400" b="1" i="1" dirty="0"/>
              <a:t> </a:t>
            </a:r>
            <a:r>
              <a:rPr lang="en-US" sz="1400" b="1" i="1" dirty="0" err="1" smtClean="0"/>
              <a:t>Physiol</a:t>
            </a:r>
            <a:r>
              <a:rPr lang="en-US" sz="1400" b="1" i="1" dirty="0" smtClean="0"/>
              <a:t> 2005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316750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5250"/>
            <a:ext cx="7488832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41234"/>
            <a:ext cx="2549188" cy="101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16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10540" r="60599" b="788"/>
          <a:stretch/>
        </p:blipFill>
        <p:spPr bwMode="auto">
          <a:xfrm>
            <a:off x="4825911" y="44624"/>
            <a:ext cx="4210585" cy="627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887429" cy="177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04" y="3501008"/>
            <a:ext cx="3966044" cy="19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636158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Steen </a:t>
            </a:r>
            <a:r>
              <a:rPr lang="en-US" sz="1400" b="1" i="1" dirty="0"/>
              <a:t>et </a:t>
            </a:r>
            <a:r>
              <a:rPr lang="en-US" sz="1400" b="1" i="1" dirty="0" smtClean="0"/>
              <a:t>al, </a:t>
            </a:r>
            <a:r>
              <a:rPr lang="en-US" sz="1400" b="1" i="1" dirty="0"/>
              <a:t>J </a:t>
            </a:r>
            <a:r>
              <a:rPr lang="en-US" sz="1400" b="1" i="1" dirty="0" err="1" smtClean="0"/>
              <a:t>Neurosci</a:t>
            </a:r>
            <a:r>
              <a:rPr lang="en-US" sz="1400" b="1" i="1" dirty="0" smtClean="0"/>
              <a:t> 1992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362196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9" r="27836"/>
          <a:stretch/>
        </p:blipFill>
        <p:spPr bwMode="auto">
          <a:xfrm>
            <a:off x="971600" y="-44958"/>
            <a:ext cx="2160240" cy="208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r="22368"/>
          <a:stretch/>
        </p:blipFill>
        <p:spPr bwMode="auto">
          <a:xfrm>
            <a:off x="467544" y="2060848"/>
            <a:ext cx="7704856" cy="432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6346"/>
            <a:ext cx="3456384" cy="16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7" y="1077260"/>
            <a:ext cx="1728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bg1"/>
                </a:solidFill>
              </a:rPr>
              <a:t>Φλεγμονή</a:t>
            </a:r>
            <a:endParaRPr lang="el-GR" sz="2000" b="1" dirty="0">
              <a:solidFill>
                <a:schemeClr val="bg1"/>
              </a:solidFill>
            </a:endParaRPr>
          </a:p>
        </p:txBody>
      </p:sp>
      <p:sp>
        <p:nvSpPr>
          <p:cNvPr id="3" name="Αριστερό-δεξιό βέλος 2"/>
          <p:cNvSpPr/>
          <p:nvPr/>
        </p:nvSpPr>
        <p:spPr>
          <a:xfrm>
            <a:off x="3131840" y="836712"/>
            <a:ext cx="1440160" cy="640658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4716016" y="6433591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smtClean="0"/>
              <a:t>Steen et al, Pain 1996</a:t>
            </a:r>
            <a:endParaRPr lang="el-GR" sz="1400" b="1" i="1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791"/>
          <a:stretch/>
        </p:blipFill>
        <p:spPr bwMode="auto">
          <a:xfrm>
            <a:off x="456618" y="692696"/>
            <a:ext cx="8288633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69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732"/>
            <a:ext cx="154302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8" r="18648"/>
          <a:stretch/>
        </p:blipFill>
        <p:spPr bwMode="auto">
          <a:xfrm>
            <a:off x="2699792" y="332656"/>
            <a:ext cx="622832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Στρογγυλεμένο ορθογώνιο 1"/>
          <p:cNvSpPr/>
          <p:nvPr/>
        </p:nvSpPr>
        <p:spPr>
          <a:xfrm>
            <a:off x="-468560" y="3356992"/>
            <a:ext cx="3960440" cy="1071819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>
              <a:rot lat="0" lon="0" rev="3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b="1" dirty="0" smtClean="0"/>
              <a:t>Ισχαιμία</a:t>
            </a:r>
            <a:endParaRPr lang="el-GR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915816" y="6300028"/>
            <a:ext cx="5975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 smtClean="0"/>
              <a:t>Issberner</a:t>
            </a:r>
            <a:r>
              <a:rPr lang="el-GR" sz="1400" b="1" i="1" dirty="0" smtClean="0"/>
              <a:t> </a:t>
            </a:r>
            <a:r>
              <a:rPr lang="en-US" sz="1400" b="1" i="1" dirty="0" smtClean="0"/>
              <a:t>et al, </a:t>
            </a:r>
            <a:r>
              <a:rPr lang="en-US" sz="1400" b="1" i="1" dirty="0" err="1" smtClean="0"/>
              <a:t>Neurosci</a:t>
            </a:r>
            <a:r>
              <a:rPr lang="en-US" sz="1400" b="1" i="1" dirty="0" smtClean="0"/>
              <a:t> Lett 1996 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256888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7809"/>
          <a:stretch/>
        </p:blipFill>
        <p:spPr bwMode="auto">
          <a:xfrm>
            <a:off x="35496" y="332656"/>
            <a:ext cx="903649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Στρογγυλεμένο ορθογώνιο 1"/>
          <p:cNvSpPr/>
          <p:nvPr/>
        </p:nvSpPr>
        <p:spPr>
          <a:xfrm>
            <a:off x="899592" y="5157192"/>
            <a:ext cx="5328592" cy="100811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Phosphate buffer </a:t>
            </a:r>
            <a:r>
              <a:rPr lang="en-US" sz="3200" b="1" dirty="0" smtClean="0"/>
              <a:t>pH=5</a:t>
            </a:r>
            <a:r>
              <a:rPr lang="el-GR" sz="3200" b="1" dirty="0" smtClean="0"/>
              <a:t>,</a:t>
            </a:r>
            <a:r>
              <a:rPr lang="en-US" sz="3200" b="1" dirty="0" smtClean="0"/>
              <a:t>2</a:t>
            </a:r>
            <a:endParaRPr lang="el-GR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15816" y="6372036"/>
            <a:ext cx="5975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 smtClean="0"/>
              <a:t>Issberner</a:t>
            </a:r>
            <a:r>
              <a:rPr lang="el-GR" sz="1400" b="1" i="1" dirty="0" smtClean="0"/>
              <a:t> </a:t>
            </a:r>
            <a:r>
              <a:rPr lang="en-US" sz="1400" b="1" i="1" dirty="0" smtClean="0"/>
              <a:t>et al, </a:t>
            </a:r>
            <a:r>
              <a:rPr lang="en-US" sz="1400" b="1" i="1" dirty="0" err="1" smtClean="0"/>
              <a:t>Neurosci</a:t>
            </a:r>
            <a:r>
              <a:rPr lang="en-US" sz="1400" b="1" i="1" dirty="0" smtClean="0"/>
              <a:t> Lett 1996 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297177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26815"/>
            <a:ext cx="8928992" cy="363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8585"/>
            <a:ext cx="4023862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Στρογγυλεμένο ορθογώνιο 1"/>
          <p:cNvSpPr/>
          <p:nvPr/>
        </p:nvSpPr>
        <p:spPr>
          <a:xfrm>
            <a:off x="280683" y="980728"/>
            <a:ext cx="4219309" cy="2304256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>
              <a:rot lat="0" lon="0" rev="1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6000" b="1" dirty="0" smtClean="0"/>
              <a:t>Ιοντικά</a:t>
            </a:r>
          </a:p>
          <a:p>
            <a:pPr algn="ctr"/>
            <a:r>
              <a:rPr lang="el-GR" sz="6000" b="1" dirty="0" smtClean="0"/>
              <a:t>κανάλια</a:t>
            </a:r>
            <a:endParaRPr lang="el-GR" sz="60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979" y="1070620"/>
            <a:ext cx="1096516" cy="10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29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9"/>
          <a:stretch/>
        </p:blipFill>
        <p:spPr bwMode="auto">
          <a:xfrm>
            <a:off x="395536" y="1052736"/>
            <a:ext cx="8532440" cy="519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Στρογγυλεμένο ορθογώνιο 1"/>
          <p:cNvSpPr/>
          <p:nvPr/>
        </p:nvSpPr>
        <p:spPr>
          <a:xfrm>
            <a:off x="395536" y="116632"/>
            <a:ext cx="3168352" cy="93610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/>
              <a:t>Amiloride</a:t>
            </a:r>
            <a:endParaRPr lang="el-GR" sz="3600" b="1" dirty="0"/>
          </a:p>
        </p:txBody>
      </p:sp>
      <p:sp>
        <p:nvSpPr>
          <p:cNvPr id="3" name="Στρογγυλεμένο ορθογώνιο 2"/>
          <p:cNvSpPr/>
          <p:nvPr/>
        </p:nvSpPr>
        <p:spPr>
          <a:xfrm>
            <a:off x="5796136" y="116632"/>
            <a:ext cx="2808312" cy="93610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ASICs</a:t>
            </a:r>
            <a:endParaRPr lang="el-GR" sz="3600" b="1" dirty="0"/>
          </a:p>
        </p:txBody>
      </p:sp>
      <p:sp>
        <p:nvSpPr>
          <p:cNvPr id="4" name="Κουμπί ενέργειας: Τέλος 3">
            <a:hlinkClick r:id="" action="ppaction://hlinkshowjump?jump=lastslide" highlightClick="1"/>
          </p:cNvPr>
          <p:cNvSpPr/>
          <p:nvPr/>
        </p:nvSpPr>
        <p:spPr>
          <a:xfrm>
            <a:off x="3707904" y="116632"/>
            <a:ext cx="1872208" cy="936104"/>
          </a:xfrm>
          <a:prstGeom prst="actionButtonEnd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179512" y="6243304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 smtClean="0"/>
              <a:t>Ugawa</a:t>
            </a:r>
            <a:r>
              <a:rPr lang="en-US" sz="1400" b="1" i="1" dirty="0" smtClean="0"/>
              <a:t> </a:t>
            </a:r>
            <a:r>
              <a:rPr lang="en-US" sz="1400" b="1" i="1" dirty="0"/>
              <a:t>et </a:t>
            </a:r>
            <a:r>
              <a:rPr lang="en-US" sz="1400" b="1" i="1" dirty="0" smtClean="0"/>
              <a:t>al, J </a:t>
            </a:r>
            <a:r>
              <a:rPr lang="en-US" sz="1400" b="1" i="1" dirty="0" err="1" smtClean="0"/>
              <a:t>Clin</a:t>
            </a:r>
            <a:r>
              <a:rPr lang="en-US" sz="1400" b="1" i="1" dirty="0" smtClean="0"/>
              <a:t> Invest 2002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105225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39579"/>
          <a:stretch/>
        </p:blipFill>
        <p:spPr bwMode="auto">
          <a:xfrm>
            <a:off x="107504" y="0"/>
            <a:ext cx="4041790" cy="3717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042"/>
          <a:stretch/>
        </p:blipFill>
        <p:spPr bwMode="auto">
          <a:xfrm>
            <a:off x="-19056" y="3717403"/>
            <a:ext cx="4369831" cy="315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r="63297"/>
          <a:stretch/>
        </p:blipFill>
        <p:spPr bwMode="auto">
          <a:xfrm>
            <a:off x="4788024" y="2204864"/>
            <a:ext cx="3888432" cy="411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390" y="116632"/>
            <a:ext cx="4094037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104" y="6433591"/>
            <a:ext cx="3389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smtClean="0"/>
              <a:t>Bohlen et al, Nature 2011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276169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6981" r="12846" b="9275"/>
          <a:stretch/>
        </p:blipFill>
        <p:spPr bwMode="auto">
          <a:xfrm>
            <a:off x="179512" y="132300"/>
            <a:ext cx="122413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7"/>
          <a:stretch/>
        </p:blipFill>
        <p:spPr bwMode="auto">
          <a:xfrm>
            <a:off x="1835696" y="132300"/>
            <a:ext cx="7308304" cy="343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0157" b="13278"/>
          <a:stretch/>
        </p:blipFill>
        <p:spPr bwMode="auto">
          <a:xfrm>
            <a:off x="0" y="3573016"/>
            <a:ext cx="415959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57214"/>
            <a:ext cx="1390020" cy="78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11" y="1356436"/>
            <a:ext cx="1353921" cy="825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916832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+</a:t>
            </a:r>
            <a:endParaRPr lang="el-GR" sz="5400" b="1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7" t="-1" r="7536" b="5512"/>
          <a:stretch/>
        </p:blipFill>
        <p:spPr bwMode="auto">
          <a:xfrm>
            <a:off x="4644008" y="3573017"/>
            <a:ext cx="396044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7984" y="6444044"/>
            <a:ext cx="4444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/>
              <a:t>Qu</a:t>
            </a:r>
            <a:r>
              <a:rPr lang="en-US" sz="1400" b="1" i="1" dirty="0"/>
              <a:t> </a:t>
            </a:r>
            <a:r>
              <a:rPr lang="en-US" sz="1400" b="1" i="1" dirty="0" smtClean="0"/>
              <a:t>et al, Endocrinology 2015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16430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Σχετική εικόν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45" y="1757454"/>
            <a:ext cx="6661364" cy="483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Αποτέλεσμα εικόνας για ac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2627784" cy="206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Κεραυνός 1"/>
          <p:cNvSpPr/>
          <p:nvPr/>
        </p:nvSpPr>
        <p:spPr>
          <a:xfrm>
            <a:off x="1313892" y="2204864"/>
            <a:ext cx="1313892" cy="936104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Κεραυνός 2"/>
          <p:cNvSpPr/>
          <p:nvPr/>
        </p:nvSpPr>
        <p:spPr>
          <a:xfrm>
            <a:off x="3151700" y="908720"/>
            <a:ext cx="628212" cy="1224136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41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2" y="44624"/>
            <a:ext cx="4283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10 </a:t>
            </a:r>
            <a:r>
              <a:rPr lang="el-GR" sz="3200" b="1" dirty="0" smtClean="0"/>
              <a:t>υγιείς εθελοντές</a:t>
            </a:r>
            <a:endParaRPr lang="el-GR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t="8513" r="6756" b="7078"/>
          <a:stretch/>
        </p:blipFill>
        <p:spPr bwMode="auto">
          <a:xfrm>
            <a:off x="1187624" y="836712"/>
            <a:ext cx="162256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Στρογγυλεμένο ορθογώνιο 2"/>
          <p:cNvSpPr/>
          <p:nvPr/>
        </p:nvSpPr>
        <p:spPr>
          <a:xfrm>
            <a:off x="4716016" y="44624"/>
            <a:ext cx="3240360" cy="201622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 smtClean="0"/>
              <a:t>Κάματος</a:t>
            </a:r>
          </a:p>
          <a:p>
            <a:pPr algn="ctr"/>
            <a:r>
              <a:rPr lang="el-GR" sz="4000" b="1" dirty="0"/>
              <a:t>+</a:t>
            </a:r>
            <a:endParaRPr lang="el-GR" sz="4000" b="1" dirty="0" smtClean="0"/>
          </a:p>
          <a:p>
            <a:pPr algn="ctr"/>
            <a:r>
              <a:rPr lang="el-GR" sz="4000" b="1" dirty="0" smtClean="0"/>
              <a:t>Πόνος</a:t>
            </a:r>
            <a:endParaRPr lang="el-GR" sz="40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" y="2564904"/>
            <a:ext cx="4123311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389"/>
          <a:stretch/>
        </p:blipFill>
        <p:spPr bwMode="auto">
          <a:xfrm>
            <a:off x="4355976" y="2564904"/>
            <a:ext cx="4762753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7984" y="6420004"/>
            <a:ext cx="457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 smtClean="0"/>
              <a:t>Pollak</a:t>
            </a:r>
            <a:r>
              <a:rPr lang="en-US" sz="1400" b="1" i="1" dirty="0" smtClean="0"/>
              <a:t> </a:t>
            </a:r>
            <a:r>
              <a:rPr lang="en-US" sz="1400" b="1" i="1" dirty="0"/>
              <a:t>et </a:t>
            </a:r>
            <a:r>
              <a:rPr lang="en-US" sz="1400" b="1" i="1" dirty="0" smtClean="0"/>
              <a:t>al, </a:t>
            </a:r>
            <a:r>
              <a:rPr lang="en-US" sz="1400" b="1" i="1" dirty="0" err="1"/>
              <a:t>Exp</a:t>
            </a:r>
            <a:r>
              <a:rPr lang="en-US" sz="1400" b="1" i="1" dirty="0"/>
              <a:t> </a:t>
            </a:r>
            <a:r>
              <a:rPr lang="en-US" sz="1400" b="1" i="1" dirty="0" err="1" smtClean="0"/>
              <a:t>Physiol</a:t>
            </a:r>
            <a:r>
              <a:rPr lang="en-US" sz="1400" b="1" i="1" dirty="0" smtClean="0"/>
              <a:t> </a:t>
            </a:r>
            <a:r>
              <a:rPr lang="en-US" sz="1400" b="1" i="1" dirty="0"/>
              <a:t>2014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312285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928" y="188640"/>
            <a:ext cx="5892376" cy="288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6" y="3645024"/>
            <a:ext cx="4403288" cy="261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44"/>
          <a:stretch/>
        </p:blipFill>
        <p:spPr bwMode="auto">
          <a:xfrm>
            <a:off x="1907704" y="3501008"/>
            <a:ext cx="909012" cy="114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7" t="5828" r="11247" b="-964"/>
          <a:stretch/>
        </p:blipFill>
        <p:spPr bwMode="auto">
          <a:xfrm>
            <a:off x="4572000" y="3624765"/>
            <a:ext cx="4212064" cy="261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Έλλειψη 1"/>
          <p:cNvSpPr/>
          <p:nvPr/>
        </p:nvSpPr>
        <p:spPr>
          <a:xfrm>
            <a:off x="6606024" y="3573016"/>
            <a:ext cx="414248" cy="44710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179942" y="6444044"/>
            <a:ext cx="3671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Hoang </a:t>
            </a:r>
            <a:r>
              <a:rPr lang="en-US" sz="1400" b="1" i="1" dirty="0"/>
              <a:t>et </a:t>
            </a:r>
            <a:r>
              <a:rPr lang="en-US" sz="1400" b="1" i="1" dirty="0" smtClean="0"/>
              <a:t>al, </a:t>
            </a:r>
            <a:r>
              <a:rPr lang="en-US" sz="1400" b="1" i="1" dirty="0"/>
              <a:t>J </a:t>
            </a:r>
            <a:r>
              <a:rPr lang="en-US" sz="1400" b="1" i="1" dirty="0" smtClean="0"/>
              <a:t>Pain 2015</a:t>
            </a:r>
            <a:endParaRPr lang="el-GR" sz="1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851920" y="6237312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 smtClean="0"/>
              <a:t>Salameh</a:t>
            </a:r>
            <a:r>
              <a:rPr lang="en-US" sz="1400" b="1" i="1" dirty="0" smtClean="0"/>
              <a:t> et al,</a:t>
            </a:r>
          </a:p>
          <a:p>
            <a:pPr algn="r"/>
            <a:r>
              <a:rPr lang="en-US" sz="1400" b="1" i="1" dirty="0" smtClean="0"/>
              <a:t>Am </a:t>
            </a:r>
            <a:r>
              <a:rPr lang="en-US" sz="1400" b="1" i="1" dirty="0"/>
              <a:t>J </a:t>
            </a:r>
            <a:r>
              <a:rPr lang="en-US" sz="1400" b="1" i="1" dirty="0" err="1"/>
              <a:t>Physiol</a:t>
            </a:r>
            <a:r>
              <a:rPr lang="en-US" sz="1400" b="1" i="1" dirty="0"/>
              <a:t> </a:t>
            </a:r>
            <a:r>
              <a:rPr lang="en-US" sz="1400" b="1" i="1" dirty="0" err="1"/>
              <a:t>Regul</a:t>
            </a:r>
            <a:r>
              <a:rPr lang="en-US" sz="1400" b="1" i="1" dirty="0"/>
              <a:t> </a:t>
            </a:r>
            <a:r>
              <a:rPr lang="en-US" sz="1400" b="1" i="1" dirty="0" err="1"/>
              <a:t>Integr</a:t>
            </a:r>
            <a:r>
              <a:rPr lang="en-US" sz="1400" b="1" i="1" dirty="0"/>
              <a:t> Comp </a:t>
            </a:r>
            <a:r>
              <a:rPr lang="en-US" sz="1400" b="1" i="1" dirty="0" err="1"/>
              <a:t>Physiol</a:t>
            </a:r>
            <a:r>
              <a:rPr lang="en-US" sz="1400" b="1" i="1" dirty="0"/>
              <a:t> </a:t>
            </a:r>
            <a:r>
              <a:rPr lang="en-US" sz="1400" b="1" i="1" dirty="0" smtClean="0"/>
              <a:t>2014 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170888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39055"/>
            <a:ext cx="6400460" cy="476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33" y="980728"/>
            <a:ext cx="2065598" cy="125437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1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18728"/>
            <a:ext cx="2428610" cy="129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3" r="20488"/>
          <a:stretch/>
        </p:blipFill>
        <p:spPr bwMode="auto">
          <a:xfrm>
            <a:off x="7092000" y="2348880"/>
            <a:ext cx="1800480" cy="204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920" y="4839315"/>
            <a:ext cx="2016504" cy="190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91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6768752" cy="327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1" r="15998"/>
          <a:stretch/>
        </p:blipFill>
        <p:spPr bwMode="auto">
          <a:xfrm>
            <a:off x="107504" y="3356992"/>
            <a:ext cx="748883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3968" y="6381328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 smtClean="0"/>
              <a:t>Epler</a:t>
            </a:r>
            <a:r>
              <a:rPr lang="en-US" sz="1400" b="1" i="1" dirty="0" smtClean="0"/>
              <a:t> et </a:t>
            </a:r>
            <a:r>
              <a:rPr lang="en-US" sz="1400" b="1" i="1" dirty="0" smtClean="0"/>
              <a:t>al</a:t>
            </a:r>
            <a:r>
              <a:rPr lang="el-GR" sz="1400" b="1" i="1" dirty="0" smtClean="0"/>
              <a:t>,</a:t>
            </a:r>
            <a:r>
              <a:rPr lang="en-US" sz="1400" b="1" i="1" dirty="0" smtClean="0"/>
              <a:t> </a:t>
            </a:r>
            <a:r>
              <a:rPr lang="en-US" sz="1400" b="1" i="1" dirty="0" smtClean="0"/>
              <a:t>J </a:t>
            </a:r>
            <a:r>
              <a:rPr lang="en-US" sz="1400" b="1" i="1" dirty="0" err="1" smtClean="0"/>
              <a:t>Gastrointest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Surg</a:t>
            </a:r>
            <a:r>
              <a:rPr lang="en-US" sz="1400" b="1" i="1" dirty="0" smtClean="0"/>
              <a:t> 2003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425857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1" r="28345" b="11336"/>
          <a:stretch/>
        </p:blipFill>
        <p:spPr bwMode="auto">
          <a:xfrm>
            <a:off x="323528" y="3284984"/>
            <a:ext cx="412285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81"/>
          <a:stretch/>
        </p:blipFill>
        <p:spPr bwMode="auto">
          <a:xfrm>
            <a:off x="5004048" y="44624"/>
            <a:ext cx="385582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1" r="12947"/>
          <a:stretch/>
        </p:blipFill>
        <p:spPr bwMode="auto">
          <a:xfrm>
            <a:off x="5076056" y="3212977"/>
            <a:ext cx="360039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6165304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 smtClean="0"/>
              <a:t>Stauber</a:t>
            </a:r>
            <a:r>
              <a:rPr lang="en-US" sz="1400" b="1" i="1" dirty="0" smtClean="0"/>
              <a:t> et al, </a:t>
            </a:r>
          </a:p>
          <a:p>
            <a:r>
              <a:rPr lang="en-US" sz="1400" b="1" i="1" dirty="0"/>
              <a:t>Am J </a:t>
            </a:r>
            <a:r>
              <a:rPr lang="en-US" sz="1400" b="1" i="1" dirty="0" err="1"/>
              <a:t>Physiol</a:t>
            </a:r>
            <a:r>
              <a:rPr lang="en-US" sz="1400" b="1" i="1" dirty="0"/>
              <a:t> </a:t>
            </a:r>
            <a:r>
              <a:rPr lang="en-US" sz="1400" b="1" i="1" dirty="0" err="1"/>
              <a:t>Gastrointest</a:t>
            </a:r>
            <a:r>
              <a:rPr lang="en-US" sz="1400" b="1" i="1" dirty="0"/>
              <a:t> Liver </a:t>
            </a:r>
            <a:r>
              <a:rPr lang="en-US" sz="1400" b="1" i="1" dirty="0" err="1" smtClean="0"/>
              <a:t>Physiol</a:t>
            </a:r>
            <a:r>
              <a:rPr lang="en-US" sz="1400" b="1" i="1" dirty="0" smtClean="0"/>
              <a:t> 2005</a:t>
            </a:r>
            <a:endParaRPr lang="el-GR" sz="14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283968" y="6218148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 smtClean="0"/>
              <a:t>Charoenphandhu</a:t>
            </a:r>
            <a:r>
              <a:rPr lang="en-US" sz="1400" b="1" i="1" dirty="0" smtClean="0"/>
              <a:t> et al, </a:t>
            </a:r>
          </a:p>
          <a:p>
            <a:pPr algn="r"/>
            <a:r>
              <a:rPr lang="en-US" sz="1400" b="1" i="1" dirty="0"/>
              <a:t>Am J </a:t>
            </a:r>
            <a:r>
              <a:rPr lang="en-US" sz="1400" b="1" i="1" dirty="0" err="1"/>
              <a:t>Physiol</a:t>
            </a:r>
            <a:r>
              <a:rPr lang="en-US" sz="1400" b="1" i="1" dirty="0"/>
              <a:t> </a:t>
            </a:r>
            <a:r>
              <a:rPr lang="en-US" sz="1400" b="1" i="1" dirty="0" err="1"/>
              <a:t>Gastrointest</a:t>
            </a:r>
            <a:r>
              <a:rPr lang="en-US" sz="1400" b="1" i="1" dirty="0"/>
              <a:t> Liver </a:t>
            </a:r>
            <a:r>
              <a:rPr lang="en-US" sz="1400" b="1" i="1" dirty="0" err="1" smtClean="0"/>
              <a:t>Physiol</a:t>
            </a:r>
            <a:r>
              <a:rPr lang="en-US" sz="1400" b="1" i="1" dirty="0" smtClean="0"/>
              <a:t> 2006</a:t>
            </a:r>
            <a:endParaRPr lang="el-GR" sz="1400" b="1" i="1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39527"/>
            <a:ext cx="2952328" cy="192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02" y="30481"/>
            <a:ext cx="2036304" cy="979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94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633"/>
            <a:ext cx="7704856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39952" y="6433591"/>
            <a:ext cx="4824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 smtClean="0">
                <a:solidFill>
                  <a:schemeClr val="bg1"/>
                </a:solidFill>
              </a:rPr>
              <a:t>Charoenphandhu</a:t>
            </a:r>
            <a:r>
              <a:rPr lang="en-US" sz="1400" b="1" i="1" dirty="0">
                <a:solidFill>
                  <a:schemeClr val="bg1"/>
                </a:solidFill>
              </a:rPr>
              <a:t> </a:t>
            </a:r>
            <a:r>
              <a:rPr lang="en-US" sz="1400" b="1" i="1" dirty="0" smtClean="0">
                <a:solidFill>
                  <a:schemeClr val="bg1"/>
                </a:solidFill>
              </a:rPr>
              <a:t>et al, </a:t>
            </a:r>
            <a:r>
              <a:rPr lang="en-US" sz="1400" b="1" i="1" dirty="0">
                <a:solidFill>
                  <a:schemeClr val="bg1"/>
                </a:solidFill>
              </a:rPr>
              <a:t>Life </a:t>
            </a:r>
            <a:r>
              <a:rPr lang="en-US" sz="1400" b="1" i="1" dirty="0" err="1" smtClean="0">
                <a:solidFill>
                  <a:schemeClr val="bg1"/>
                </a:solidFill>
              </a:rPr>
              <a:t>Sci</a:t>
            </a:r>
            <a:r>
              <a:rPr lang="en-US" sz="1400" b="1" i="1" dirty="0" smtClean="0">
                <a:solidFill>
                  <a:schemeClr val="bg1"/>
                </a:solidFill>
              </a:rPr>
              <a:t> 2007 </a:t>
            </a:r>
            <a:endParaRPr lang="el-GR" sz="1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9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2" r="12736"/>
          <a:stretch/>
        </p:blipFill>
        <p:spPr bwMode="auto">
          <a:xfrm>
            <a:off x="395536" y="116632"/>
            <a:ext cx="3456384" cy="2918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Έλλειψη 1"/>
          <p:cNvSpPr/>
          <p:nvPr/>
        </p:nvSpPr>
        <p:spPr>
          <a:xfrm>
            <a:off x="971600" y="764704"/>
            <a:ext cx="648072" cy="5760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56992"/>
            <a:ext cx="4032448" cy="299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969" y="574526"/>
            <a:ext cx="493303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39952" y="6453336"/>
            <a:ext cx="4824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 smtClean="0"/>
              <a:t>Whittamore</a:t>
            </a:r>
            <a:r>
              <a:rPr lang="en-US" sz="1400" b="1" i="1" dirty="0" smtClean="0"/>
              <a:t> &amp; Hatch, </a:t>
            </a:r>
            <a:r>
              <a:rPr lang="en-US" sz="1400" b="1" i="1" dirty="0"/>
              <a:t>Urolithiasis </a:t>
            </a:r>
            <a:r>
              <a:rPr lang="en-US" sz="1400" b="1" i="1" dirty="0" smtClean="0"/>
              <a:t>2015 </a:t>
            </a:r>
            <a:endParaRPr lang="el-GR" sz="1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45007" y="6453336"/>
            <a:ext cx="4210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 smtClean="0"/>
              <a:t>Muthusamy</a:t>
            </a:r>
            <a:r>
              <a:rPr lang="en-US" sz="1400" b="1" i="1" dirty="0" smtClean="0"/>
              <a:t> </a:t>
            </a:r>
            <a:r>
              <a:rPr lang="en-US" sz="1400" b="1" i="1" dirty="0"/>
              <a:t>et </a:t>
            </a:r>
            <a:r>
              <a:rPr lang="en-US" sz="1400" b="1" i="1" dirty="0" smtClean="0"/>
              <a:t>al, </a:t>
            </a:r>
            <a:r>
              <a:rPr lang="en-US" sz="1400" b="1" i="1" dirty="0" err="1"/>
              <a:t>PLoS</a:t>
            </a:r>
            <a:r>
              <a:rPr lang="en-US" sz="1400" b="1" i="1" dirty="0"/>
              <a:t> </a:t>
            </a:r>
            <a:r>
              <a:rPr lang="en-US" sz="1400" b="1" i="1" dirty="0" smtClean="0"/>
              <a:t>One 2013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230563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2590" b="10701"/>
          <a:stretch/>
        </p:blipFill>
        <p:spPr bwMode="auto">
          <a:xfrm>
            <a:off x="-1" y="0"/>
            <a:ext cx="4224867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34624" b="8185"/>
          <a:stretch/>
        </p:blipFill>
        <p:spPr bwMode="auto">
          <a:xfrm>
            <a:off x="4469995" y="26252"/>
            <a:ext cx="4674005" cy="6499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03086" y="6519446"/>
            <a:ext cx="4824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 smtClean="0"/>
              <a:t>Wongdee</a:t>
            </a:r>
            <a:r>
              <a:rPr lang="en-US" sz="1400" b="1" i="1" dirty="0" smtClean="0"/>
              <a:t> </a:t>
            </a:r>
            <a:r>
              <a:rPr lang="en-US" sz="1400" b="1" i="1" dirty="0"/>
              <a:t>et </a:t>
            </a:r>
            <a:r>
              <a:rPr lang="en-US" sz="1400" b="1" i="1" dirty="0" smtClean="0"/>
              <a:t>al, </a:t>
            </a:r>
            <a:r>
              <a:rPr lang="en-US" sz="1400" b="1" i="1" dirty="0" err="1"/>
              <a:t>Mol</a:t>
            </a:r>
            <a:r>
              <a:rPr lang="en-US" sz="1400" b="1" i="1" dirty="0"/>
              <a:t> Cell </a:t>
            </a:r>
            <a:r>
              <a:rPr lang="en-US" sz="1400" b="1" i="1" dirty="0" err="1"/>
              <a:t>Biochem</a:t>
            </a:r>
            <a:r>
              <a:rPr lang="en-US" sz="1400" b="1" i="1" dirty="0"/>
              <a:t> </a:t>
            </a:r>
            <a:r>
              <a:rPr lang="en-US" sz="1400" b="1" i="1" dirty="0" smtClean="0"/>
              <a:t>2009 </a:t>
            </a:r>
            <a:endParaRPr lang="el-GR" sz="1400" b="1" i="1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4" r="50013"/>
          <a:stretch/>
        </p:blipFill>
        <p:spPr bwMode="auto">
          <a:xfrm>
            <a:off x="1907704" y="268598"/>
            <a:ext cx="5472608" cy="600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963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8640"/>
            <a:ext cx="259228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5509444" cy="306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91" r="1206" b="-32"/>
          <a:stretch/>
        </p:blipFill>
        <p:spPr bwMode="auto">
          <a:xfrm>
            <a:off x="2267744" y="2988000"/>
            <a:ext cx="4716000" cy="34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3968" y="6433591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 smtClean="0"/>
              <a:t>Correia</a:t>
            </a:r>
            <a:r>
              <a:rPr lang="en-US" sz="1400" b="1" i="1" dirty="0"/>
              <a:t> </a:t>
            </a:r>
            <a:r>
              <a:rPr lang="en-US" sz="1400" b="1" i="1" dirty="0" smtClean="0"/>
              <a:t>&amp; </a:t>
            </a:r>
            <a:r>
              <a:rPr lang="en-US" sz="1400" b="1" i="1" dirty="0" err="1" smtClean="0"/>
              <a:t>Bronander</a:t>
            </a:r>
            <a:r>
              <a:rPr lang="en-US" sz="1400" b="1" i="1" dirty="0" smtClean="0"/>
              <a:t>, </a:t>
            </a:r>
            <a:r>
              <a:rPr lang="en-US" sz="1400" b="1" i="1" dirty="0"/>
              <a:t>Am J </a:t>
            </a:r>
            <a:r>
              <a:rPr lang="en-US" sz="1400" b="1" i="1" dirty="0" smtClean="0"/>
              <a:t>Med 2011 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169652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3223" y="11219"/>
            <a:ext cx="6192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/>
              <a:t>Συμπεράσματα</a:t>
            </a:r>
            <a:endParaRPr lang="el-GR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836712"/>
            <a:ext cx="878497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/>
              <a:t>Η συσχέτιση της οξέωσης με συγκεκριμένα κλινικά ευρήματα είναι δύσκολη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/>
              <a:t>Η οξέωση προκαλεί απώλεια μυϊκής μάζας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/>
              <a:t>Το όξινο περιβάλλον προκαλεί μυϊκό κάματο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/>
              <a:t>Το όξινο περιβάλλον δεν προκαλεί μυϊκό κάματο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/>
              <a:t>Η </a:t>
            </a:r>
            <a:r>
              <a:rPr lang="el-GR" sz="2400" b="1" dirty="0" err="1" smtClean="0"/>
              <a:t>αλκαλοθεραπεία</a:t>
            </a:r>
            <a:r>
              <a:rPr lang="el-GR" sz="2400" b="1" dirty="0" smtClean="0"/>
              <a:t> ίσως βελτιώνει το χρόνιο πόνο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/>
              <a:t>Το έντερο συμμετέχει </a:t>
            </a:r>
            <a:r>
              <a:rPr lang="el-GR" sz="2400" b="1" dirty="0" smtClean="0"/>
              <a:t>ποικιλοτρόπως </a:t>
            </a:r>
            <a:r>
              <a:rPr lang="el-GR" sz="2400" b="1" dirty="0" smtClean="0"/>
              <a:t>στην αντιρρόπηση των οξεοβασικών διαταραχών</a:t>
            </a:r>
            <a:endParaRPr lang="el-GR" sz="2400" b="1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5" b="10367"/>
          <a:stretch/>
        </p:blipFill>
        <p:spPr bwMode="auto">
          <a:xfrm>
            <a:off x="611560" y="180000"/>
            <a:ext cx="1353921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45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9" r="1576"/>
          <a:stretch/>
        </p:blipFill>
        <p:spPr bwMode="auto">
          <a:xfrm>
            <a:off x="114175" y="476672"/>
            <a:ext cx="9012535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6361583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smtClean="0"/>
              <a:t>May et al, Kidney </a:t>
            </a:r>
            <a:r>
              <a:rPr lang="en-US" sz="1400" b="1" i="1" dirty="0" err="1" smtClean="0"/>
              <a:t>Int</a:t>
            </a:r>
            <a:r>
              <a:rPr lang="en-US" sz="1400" b="1" i="1" dirty="0" smtClean="0"/>
              <a:t> 1996</a:t>
            </a:r>
            <a:endParaRPr lang="el-GR" sz="1400" b="1" i="1" dirty="0"/>
          </a:p>
        </p:txBody>
      </p:sp>
      <p:sp>
        <p:nvSpPr>
          <p:cNvPr id="3" name="Ορθογώνιο 2"/>
          <p:cNvSpPr/>
          <p:nvPr/>
        </p:nvSpPr>
        <p:spPr>
          <a:xfrm>
            <a:off x="2339752" y="3429000"/>
            <a:ext cx="6624736" cy="576064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419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966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6"/>
          <a:stretch/>
        </p:blipFill>
        <p:spPr bwMode="auto">
          <a:xfrm>
            <a:off x="-1" y="260648"/>
            <a:ext cx="9146023" cy="284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57287"/>
          <a:stretch/>
        </p:blipFill>
        <p:spPr bwMode="auto">
          <a:xfrm>
            <a:off x="-2" y="3284984"/>
            <a:ext cx="9146023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5856" y="6361583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 smtClean="0"/>
              <a:t>Caso</a:t>
            </a:r>
            <a:r>
              <a:rPr lang="en-US" sz="1400" b="1" i="1" dirty="0" smtClean="0"/>
              <a:t> et al, </a:t>
            </a:r>
            <a:r>
              <a:rPr lang="de-DE" sz="1400" b="1" i="1" dirty="0"/>
              <a:t>Am J </a:t>
            </a:r>
            <a:r>
              <a:rPr lang="de-DE" sz="1400" b="1" i="1" dirty="0" err="1"/>
              <a:t>Physiol</a:t>
            </a:r>
            <a:r>
              <a:rPr lang="de-DE" sz="1400" b="1" i="1" dirty="0"/>
              <a:t> </a:t>
            </a:r>
            <a:r>
              <a:rPr lang="de-DE" sz="1400" b="1" i="1" dirty="0" err="1"/>
              <a:t>Endocrinol</a:t>
            </a:r>
            <a:r>
              <a:rPr lang="de-DE" sz="1400" b="1" i="1" dirty="0"/>
              <a:t> </a:t>
            </a:r>
            <a:r>
              <a:rPr lang="de-DE" sz="1400" b="1" i="1" dirty="0" err="1" smtClean="0"/>
              <a:t>Metab</a:t>
            </a:r>
            <a:r>
              <a:rPr lang="de-DE" sz="1400" b="1" i="1" dirty="0" smtClean="0"/>
              <a:t> 2004</a:t>
            </a:r>
            <a:endParaRPr lang="el-GR" sz="1400" b="1" i="1" dirty="0"/>
          </a:p>
        </p:txBody>
      </p:sp>
      <p:sp>
        <p:nvSpPr>
          <p:cNvPr id="3" name="Έλλειψη 2"/>
          <p:cNvSpPr/>
          <p:nvPr/>
        </p:nvSpPr>
        <p:spPr>
          <a:xfrm>
            <a:off x="2843808" y="1340768"/>
            <a:ext cx="1080120" cy="129614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314525"/>
            <a:ext cx="110331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Στρογγυλεμένο ορθογώνιο 3"/>
          <p:cNvSpPr/>
          <p:nvPr/>
        </p:nvSpPr>
        <p:spPr>
          <a:xfrm>
            <a:off x="6444208" y="4077072"/>
            <a:ext cx="2592288" cy="122413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250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2" r="30047"/>
          <a:stretch/>
        </p:blipFill>
        <p:spPr bwMode="auto">
          <a:xfrm>
            <a:off x="4512310" y="1332306"/>
            <a:ext cx="4631690" cy="447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770" r="37909" b="387"/>
          <a:stretch/>
        </p:blipFill>
        <p:spPr bwMode="auto">
          <a:xfrm>
            <a:off x="0" y="1332306"/>
            <a:ext cx="4283968" cy="447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116632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b="1" u="sng" dirty="0" smtClean="0"/>
              <a:t>7 υγιείς εθελοντές</a:t>
            </a:r>
            <a:endParaRPr lang="el-GR" sz="44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3923928" y="6349970"/>
            <a:ext cx="504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 smtClean="0"/>
              <a:t>Kleger</a:t>
            </a:r>
            <a:r>
              <a:rPr lang="en-US" sz="1400" b="1" i="1" dirty="0" smtClean="0"/>
              <a:t> </a:t>
            </a:r>
            <a:r>
              <a:rPr lang="en-US" sz="1400" b="1" i="1" dirty="0"/>
              <a:t>et </a:t>
            </a:r>
            <a:r>
              <a:rPr lang="en-US" sz="1400" b="1" i="1" dirty="0" smtClean="0"/>
              <a:t>al, </a:t>
            </a:r>
            <a:r>
              <a:rPr lang="en-US" sz="1400" b="1" i="1" dirty="0"/>
              <a:t>Am J Kidney </a:t>
            </a:r>
            <a:r>
              <a:rPr lang="en-US" sz="1400" b="1" i="1" dirty="0" smtClean="0"/>
              <a:t>Dis 2001 </a:t>
            </a:r>
            <a:endParaRPr lang="el-GR" sz="1400" b="1" i="1" dirty="0"/>
          </a:p>
        </p:txBody>
      </p:sp>
    </p:spTree>
    <p:extLst>
      <p:ext uri="{BB962C8B-B14F-4D97-AF65-F5344CB8AC3E}">
        <p14:creationId xmlns:p14="http://schemas.microsoft.com/office/powerpoint/2010/main" val="11492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6" t="58576" r="16204" b="-2096"/>
          <a:stretch/>
        </p:blipFill>
        <p:spPr bwMode="auto">
          <a:xfrm>
            <a:off x="251520" y="2852936"/>
            <a:ext cx="849694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5180" r="18934" b="4214"/>
          <a:stretch/>
        </p:blipFill>
        <p:spPr bwMode="auto">
          <a:xfrm>
            <a:off x="1619672" y="100033"/>
            <a:ext cx="399288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Ελεύθερη σχεδίαση 3"/>
          <p:cNvSpPr/>
          <p:nvPr/>
        </p:nvSpPr>
        <p:spPr>
          <a:xfrm>
            <a:off x="1403648" y="1640114"/>
            <a:ext cx="203244" cy="1320800"/>
          </a:xfrm>
          <a:custGeom>
            <a:avLst/>
            <a:gdLst>
              <a:gd name="connsiteX0" fmla="*/ 188730 w 203244"/>
              <a:gd name="connsiteY0" fmla="*/ 0 h 1320800"/>
              <a:gd name="connsiteX1" fmla="*/ 44 w 203244"/>
              <a:gd name="connsiteY1" fmla="*/ 653143 h 1320800"/>
              <a:gd name="connsiteX2" fmla="*/ 203244 w 203244"/>
              <a:gd name="connsiteY2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44" h="1320800">
                <a:moveTo>
                  <a:pt x="188730" y="0"/>
                </a:moveTo>
                <a:cubicBezTo>
                  <a:pt x="93177" y="216505"/>
                  <a:pt x="-2375" y="433010"/>
                  <a:pt x="44" y="653143"/>
                </a:cubicBezTo>
                <a:cubicBezTo>
                  <a:pt x="2463" y="873276"/>
                  <a:pt x="102853" y="1097038"/>
                  <a:pt x="203244" y="1320800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448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Κλασικό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Αποκορύφωμα">
  <a:themeElements>
    <a:clrScheme name="Αποκορύφωμα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Αποκορύφωμα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Αποκορύφωμα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1482</TotalTime>
  <Words>599</Words>
  <Application>Microsoft Office PowerPoint</Application>
  <PresentationFormat>Προβολή στην οθόνη (4:3)</PresentationFormat>
  <Paragraphs>135</Paragraphs>
  <Slides>60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60</vt:i4>
      </vt:variant>
    </vt:vector>
  </HeadingPairs>
  <TitlesOfParts>
    <vt:vector size="62" baseType="lpstr">
      <vt:lpstr>Θέμα του Office</vt:lpstr>
      <vt:lpstr>Αποκορύφωμα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chris</dc:creator>
  <cp:lastModifiedBy>skn</cp:lastModifiedBy>
  <cp:revision>85</cp:revision>
  <dcterms:created xsi:type="dcterms:W3CDTF">2017-08-28T16:58:17Z</dcterms:created>
  <dcterms:modified xsi:type="dcterms:W3CDTF">2017-09-24T10:03:00Z</dcterms:modified>
</cp:coreProperties>
</file>